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7" d="100"/>
          <a:sy n="97" d="100"/>
        </p:scale>
        <p:origin x="-120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10876A-515B-5B4E-80B2-04ED1FB34B92}" type="datetimeFigureOut">
              <a:rPr lang="en-US" smtClean="0"/>
              <a:t>11/05/20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3130125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10876A-515B-5B4E-80B2-04ED1FB34B92}" type="datetimeFigureOut">
              <a:rPr lang="en-US" smtClean="0"/>
              <a:t>11/05/20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708568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10876A-515B-5B4E-80B2-04ED1FB34B92}" type="datetimeFigureOut">
              <a:rPr lang="en-US" smtClean="0"/>
              <a:t>11/05/20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4089187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10876A-515B-5B4E-80B2-04ED1FB34B92}" type="datetimeFigureOut">
              <a:rPr lang="en-US" smtClean="0"/>
              <a:t>11/05/20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1797789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10876A-515B-5B4E-80B2-04ED1FB34B92}" type="datetimeFigureOut">
              <a:rPr lang="en-US" smtClean="0"/>
              <a:t>11/05/20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253464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10876A-515B-5B4E-80B2-04ED1FB34B92}" type="datetimeFigureOut">
              <a:rPr lang="en-US" smtClean="0"/>
              <a:t>11/05/20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24088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10876A-515B-5B4E-80B2-04ED1FB34B92}" type="datetimeFigureOut">
              <a:rPr lang="en-US" smtClean="0"/>
              <a:t>11/05/20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561289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10876A-515B-5B4E-80B2-04ED1FB34B92}" type="datetimeFigureOut">
              <a:rPr lang="en-US" smtClean="0"/>
              <a:t>11/05/20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497113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10876A-515B-5B4E-80B2-04ED1FB34B92}" type="datetimeFigureOut">
              <a:rPr lang="en-US" smtClean="0"/>
              <a:t>11/05/20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1155543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10876A-515B-5B4E-80B2-04ED1FB34B92}" type="datetimeFigureOut">
              <a:rPr lang="en-US" smtClean="0"/>
              <a:t>11/05/20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1468736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10876A-515B-5B4E-80B2-04ED1FB34B92}" type="datetimeFigureOut">
              <a:rPr lang="en-US" smtClean="0"/>
              <a:t>11/05/20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1866EF-5E6E-264D-8B64-EBFC6DA5CA1C}" type="slidenum">
              <a:rPr lang="en-US" smtClean="0"/>
              <a:t>‹#›</a:t>
            </a:fld>
            <a:endParaRPr lang="en-US"/>
          </a:p>
        </p:txBody>
      </p:sp>
    </p:spTree>
    <p:extLst>
      <p:ext uri="{BB962C8B-B14F-4D97-AF65-F5344CB8AC3E}">
        <p14:creationId xmlns:p14="http://schemas.microsoft.com/office/powerpoint/2010/main" val="314791586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10876A-515B-5B4E-80B2-04ED1FB34B92}" type="datetimeFigureOut">
              <a:rPr lang="en-US" smtClean="0"/>
              <a:t>11/05/20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1866EF-5E6E-264D-8B64-EBFC6DA5CA1C}" type="slidenum">
              <a:rPr lang="en-US" smtClean="0"/>
              <a:t>‹#›</a:t>
            </a:fld>
            <a:endParaRPr lang="en-US"/>
          </a:p>
        </p:txBody>
      </p:sp>
    </p:spTree>
    <p:extLst>
      <p:ext uri="{BB962C8B-B14F-4D97-AF65-F5344CB8AC3E}">
        <p14:creationId xmlns:p14="http://schemas.microsoft.com/office/powerpoint/2010/main" val="2293474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Online Education during the Outbreak of Covid19 Pandemic</a:t>
            </a:r>
            <a:endParaRPr lang="en-US" dirty="0"/>
          </a:p>
        </p:txBody>
      </p:sp>
      <p:sp>
        <p:nvSpPr>
          <p:cNvPr id="3" name="Subtitle 2"/>
          <p:cNvSpPr>
            <a:spLocks noGrp="1"/>
          </p:cNvSpPr>
          <p:nvPr>
            <p:ph type="subTitle" idx="1"/>
          </p:nvPr>
        </p:nvSpPr>
        <p:spPr/>
        <p:txBody>
          <a:bodyPr/>
          <a:lstStyle/>
          <a:p>
            <a:r>
              <a:rPr lang="en-US" smtClean="0"/>
              <a:t>Prof. Chintamani </a:t>
            </a:r>
            <a:r>
              <a:rPr lang="en-US" dirty="0" smtClean="0"/>
              <a:t>Mahapatra</a:t>
            </a:r>
            <a:endParaRPr lang="en-US" dirty="0"/>
          </a:p>
        </p:txBody>
      </p:sp>
    </p:spTree>
    <p:extLst>
      <p:ext uri="{BB962C8B-B14F-4D97-AF65-F5344CB8AC3E}">
        <p14:creationId xmlns:p14="http://schemas.microsoft.com/office/powerpoint/2010/main" val="1387890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r>
              <a:rPr lang="en-GB" dirty="0"/>
              <a:t>In developing countries, many students residing in remote areas, away from the urban landscape, may not be able to afford </a:t>
            </a:r>
            <a:r>
              <a:rPr lang="en-US" dirty="0" err="1"/>
              <a:t>iCloud</a:t>
            </a:r>
            <a:r>
              <a:rPr lang="en-US" dirty="0"/>
              <a:t>, hard drives, flash drives and other storage devices which they would need for online courses.</a:t>
            </a:r>
            <a:endParaRPr lang="en-GB" dirty="0"/>
          </a:p>
          <a:p>
            <a:pPr lvl="0"/>
            <a:r>
              <a:rPr lang="en-US" dirty="0"/>
              <a:t>Champions of virtual classroom do not appreciate that virtual is not real. In person interactions are more important for overall personality development than seeing the world through an electronic gadget. </a:t>
            </a:r>
            <a:endParaRPr lang="en-GB" dirty="0"/>
          </a:p>
          <a:p>
            <a:pPr lvl="0"/>
            <a:r>
              <a:rPr lang="en-US" dirty="0"/>
              <a:t>Teachers in the classroom deliver instructions/lectures keeping in mind students with diverse learning abilities. This is not possible in the online mode. </a:t>
            </a:r>
            <a:endParaRPr lang="en-GB" dirty="0"/>
          </a:p>
          <a:p>
            <a:endParaRPr lang="en-US" dirty="0"/>
          </a:p>
        </p:txBody>
      </p:sp>
    </p:spTree>
    <p:extLst>
      <p:ext uri="{BB962C8B-B14F-4D97-AF65-F5344CB8AC3E}">
        <p14:creationId xmlns:p14="http://schemas.microsoft.com/office/powerpoint/2010/main" val="3572928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a:t>
            </a:r>
            <a:endParaRPr lang="en-US" dirty="0"/>
          </a:p>
        </p:txBody>
      </p:sp>
      <p:sp>
        <p:nvSpPr>
          <p:cNvPr id="3" name="Content Placeholder 2"/>
          <p:cNvSpPr>
            <a:spLocks noGrp="1"/>
          </p:cNvSpPr>
          <p:nvPr>
            <p:ph idx="1"/>
          </p:nvPr>
        </p:nvSpPr>
        <p:spPr/>
        <p:txBody>
          <a:bodyPr>
            <a:normAutofit fontScale="77500" lnSpcReduction="20000"/>
          </a:bodyPr>
          <a:lstStyle/>
          <a:p>
            <a:r>
              <a:rPr lang="en-GB" dirty="0"/>
              <a:t>In reality, both the traditional mode of education and the online mode of education have merits as well demerits. </a:t>
            </a:r>
            <a:endParaRPr lang="en-GB" dirty="0" smtClean="0"/>
          </a:p>
          <a:p>
            <a:r>
              <a:rPr lang="en-GB" dirty="0" smtClean="0"/>
              <a:t>The </a:t>
            </a:r>
            <a:r>
              <a:rPr lang="en-GB" dirty="0"/>
              <a:t>choice is, therefore, not an “either or” one. The future course should be combination of both online and offline mode of education—a sort of blended education system. </a:t>
            </a:r>
            <a:endParaRPr lang="en-GB" dirty="0" smtClean="0"/>
          </a:p>
          <a:p>
            <a:r>
              <a:rPr lang="en-GB" dirty="0" smtClean="0"/>
              <a:t>The </a:t>
            </a:r>
            <a:r>
              <a:rPr lang="en-GB" dirty="0"/>
              <a:t>Covid19 pandemic, affecting more than 200 countries in the world, is a wake up call. In the absence of educational technologies, what would have happened to millions of students is something one cannot imagine.  </a:t>
            </a:r>
          </a:p>
          <a:p>
            <a:r>
              <a:rPr lang="en-GB" dirty="0"/>
              <a:t>India had been promoting online education even before the pandemic, and India will deepen and expand its efforts in the post-pandemic world to do the same.</a:t>
            </a:r>
          </a:p>
          <a:p>
            <a:endParaRPr lang="en-US" dirty="0"/>
          </a:p>
        </p:txBody>
      </p:sp>
    </p:spTree>
    <p:extLst>
      <p:ext uri="{BB962C8B-B14F-4D97-AF65-F5344CB8AC3E}">
        <p14:creationId xmlns:p14="http://schemas.microsoft.com/office/powerpoint/2010/main" val="3164125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r>
              <a:rPr lang="en-GB" dirty="0"/>
              <a:t>Use of educational technologies by various academic institutions in several countries around the world predates the Corona pandemic. </a:t>
            </a:r>
            <a:endParaRPr lang="en-GB" dirty="0" smtClean="0"/>
          </a:p>
          <a:p>
            <a:r>
              <a:rPr lang="en-GB" dirty="0"/>
              <a:t>Several institutions </a:t>
            </a:r>
            <a:r>
              <a:rPr lang="en-GB" dirty="0" smtClean="0"/>
              <a:t>had been offering </a:t>
            </a:r>
            <a:r>
              <a:rPr lang="en-GB" dirty="0"/>
              <a:t>online courses, training programmes, certificate and diploma courses and even doctoral </a:t>
            </a:r>
            <a:r>
              <a:rPr lang="en-GB" dirty="0" smtClean="0"/>
              <a:t>degrees. </a:t>
            </a:r>
          </a:p>
          <a:p>
            <a:r>
              <a:rPr lang="en-GB" dirty="0"/>
              <a:t>However, online education was not a universal revolution and all traditional mode of education by millions of schools, colleges and universities continued to be </a:t>
            </a:r>
            <a:r>
              <a:rPr lang="en-GB" dirty="0" smtClean="0"/>
              <a:t>relevant.</a:t>
            </a:r>
            <a:r>
              <a:rPr lang="en-GB" dirty="0" smtClean="0">
                <a:effectLst/>
              </a:rPr>
              <a:t> </a:t>
            </a:r>
          </a:p>
          <a:p>
            <a:endParaRPr lang="en-US" dirty="0"/>
          </a:p>
        </p:txBody>
      </p:sp>
    </p:spTree>
    <p:extLst>
      <p:ext uri="{BB962C8B-B14F-4D97-AF65-F5344CB8AC3E}">
        <p14:creationId xmlns:p14="http://schemas.microsoft.com/office/powerpoint/2010/main" val="74173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smtClean="0"/>
              <a:t>During the Covid19 Pandemic, almost </a:t>
            </a:r>
            <a:r>
              <a:rPr lang="en-GB" dirty="0"/>
              <a:t>all major education providers in numerous countries have had no alternative but to impart education through digital mode. </a:t>
            </a:r>
            <a:endParaRPr lang="en-GB" dirty="0" smtClean="0"/>
          </a:p>
          <a:p>
            <a:r>
              <a:rPr lang="en-GB" dirty="0"/>
              <a:t>The IT companies, educational software providers are having field day, as digital platforms, such as Zoom, </a:t>
            </a:r>
            <a:r>
              <a:rPr lang="en-GB" dirty="0" err="1"/>
              <a:t>Tencent</a:t>
            </a:r>
            <a:r>
              <a:rPr lang="en-GB" dirty="0"/>
              <a:t>, BYJU, </a:t>
            </a:r>
            <a:r>
              <a:rPr lang="en-GB" dirty="0" err="1"/>
              <a:t>DingTalkZIU</a:t>
            </a:r>
            <a:r>
              <a:rPr lang="en-GB" dirty="0"/>
              <a:t>,  Lark, </a:t>
            </a:r>
            <a:r>
              <a:rPr lang="en-GB" dirty="0" err="1"/>
              <a:t>ByteDance</a:t>
            </a:r>
            <a:r>
              <a:rPr lang="en-GB" dirty="0"/>
              <a:t>, Google Meet, </a:t>
            </a:r>
            <a:r>
              <a:rPr lang="en-GB" dirty="0" err="1"/>
              <a:t>Webex</a:t>
            </a:r>
            <a:r>
              <a:rPr lang="en-GB" dirty="0"/>
              <a:t> Meet, </a:t>
            </a:r>
            <a:r>
              <a:rPr lang="en-GB" dirty="0" err="1"/>
              <a:t>WhatsApp</a:t>
            </a:r>
            <a:r>
              <a:rPr lang="en-GB" dirty="0"/>
              <a:t>, Yahoo, </a:t>
            </a:r>
            <a:r>
              <a:rPr lang="en-GB" dirty="0" err="1"/>
              <a:t>WeChat</a:t>
            </a:r>
            <a:r>
              <a:rPr lang="en-GB" dirty="0"/>
              <a:t> and many more almost became household </a:t>
            </a:r>
            <a:r>
              <a:rPr lang="en-GB" dirty="0" smtClean="0"/>
              <a:t>names. </a:t>
            </a:r>
          </a:p>
          <a:p>
            <a:endParaRPr lang="en-US" dirty="0"/>
          </a:p>
        </p:txBody>
      </p:sp>
    </p:spTree>
    <p:extLst>
      <p:ext uri="{BB962C8B-B14F-4D97-AF65-F5344CB8AC3E}">
        <p14:creationId xmlns:p14="http://schemas.microsoft.com/office/powerpoint/2010/main" val="4194900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Indian Experience</a:t>
            </a:r>
            <a:endParaRPr lang="en-US" dirty="0"/>
          </a:p>
        </p:txBody>
      </p:sp>
      <p:sp>
        <p:nvSpPr>
          <p:cNvPr id="3" name="Content Placeholder 2"/>
          <p:cNvSpPr>
            <a:spLocks noGrp="1"/>
          </p:cNvSpPr>
          <p:nvPr>
            <p:ph idx="1"/>
          </p:nvPr>
        </p:nvSpPr>
        <p:spPr/>
        <p:txBody>
          <a:bodyPr>
            <a:normAutofit fontScale="92500" lnSpcReduction="10000"/>
          </a:bodyPr>
          <a:lstStyle/>
          <a:p>
            <a:r>
              <a:rPr lang="en-GB" dirty="0"/>
              <a:t>In India, there was initial hesitation from both the teachers and the students communities in traditional universities and institutes of higher education to adopt digital mode of taking classes, holding examinations and evaluating answer scripts. </a:t>
            </a:r>
          </a:p>
          <a:p>
            <a:r>
              <a:rPr lang="en-GB" dirty="0"/>
              <a:t>But when the pandemic persisted, the best possible option to continue education and not let the students sit idle at home was to adopt the online mode of education as far as possible.</a:t>
            </a:r>
          </a:p>
          <a:p>
            <a:endParaRPr lang="en-US" dirty="0"/>
          </a:p>
        </p:txBody>
      </p:sp>
    </p:spTree>
    <p:extLst>
      <p:ext uri="{BB962C8B-B14F-4D97-AF65-F5344CB8AC3E}">
        <p14:creationId xmlns:p14="http://schemas.microsoft.com/office/powerpoint/2010/main" val="4210814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Difficulties </a:t>
            </a:r>
            <a:r>
              <a:rPr lang="en-US" dirty="0"/>
              <a:t>F</a:t>
            </a:r>
            <a:r>
              <a:rPr lang="en-US" dirty="0" smtClean="0"/>
              <a:t>aced</a:t>
            </a:r>
            <a:endParaRPr lang="en-US" dirty="0"/>
          </a:p>
        </p:txBody>
      </p:sp>
      <p:sp>
        <p:nvSpPr>
          <p:cNvPr id="3" name="Content Placeholder 2"/>
          <p:cNvSpPr>
            <a:spLocks noGrp="1"/>
          </p:cNvSpPr>
          <p:nvPr>
            <p:ph idx="1"/>
          </p:nvPr>
        </p:nvSpPr>
        <p:spPr/>
        <p:txBody>
          <a:bodyPr>
            <a:noAutofit/>
          </a:bodyPr>
          <a:lstStyle/>
          <a:p>
            <a:r>
              <a:rPr lang="en-GB" sz="2400" dirty="0"/>
              <a:t>A large number of schools, higher education institutions in India and abroad went online. The major hurdles were the following:</a:t>
            </a:r>
          </a:p>
          <a:p>
            <a:pPr lvl="0"/>
            <a:r>
              <a:rPr lang="en-GB" sz="2400" dirty="0"/>
              <a:t>It was unplanned and hence adequate infrastructure was not in place.</a:t>
            </a:r>
          </a:p>
          <a:p>
            <a:pPr lvl="0"/>
            <a:r>
              <a:rPr lang="en-GB" sz="2400" dirty="0"/>
              <a:t>It was adopted out of compulsion and in haste due to lockdown, and proper rules, regulations, frameworks and designs were not in place yet.</a:t>
            </a:r>
          </a:p>
          <a:p>
            <a:pPr lvl="0"/>
            <a:r>
              <a:rPr lang="en-GB" sz="2400" dirty="0"/>
              <a:t>Students from rural areas did not have good internet connectivity in terms of required bandwidth to download and use reading materials.</a:t>
            </a:r>
          </a:p>
          <a:p>
            <a:pPr lvl="0"/>
            <a:r>
              <a:rPr lang="en-GB" sz="2400" dirty="0"/>
              <a:t>Although smart phones are available in almost every part of India, they were not good substitute to a laptop or desktop computer. </a:t>
            </a:r>
          </a:p>
          <a:p>
            <a:pPr lvl="0"/>
            <a:r>
              <a:rPr lang="en-GB" sz="2400" dirty="0"/>
              <a:t>Research students who use laboratories as part of their academic activity got little benefit from online system.</a:t>
            </a:r>
          </a:p>
          <a:p>
            <a:pPr lvl="0"/>
            <a:r>
              <a:rPr lang="en-GB" sz="2400" dirty="0"/>
              <a:t>Students, who hold field research, conduct surveys and face-to-face interviews, were also handicapped. </a:t>
            </a:r>
          </a:p>
          <a:p>
            <a:pPr marL="0" indent="0">
              <a:buNone/>
            </a:pPr>
            <a:endParaRPr lang="en-US" sz="2400" dirty="0"/>
          </a:p>
        </p:txBody>
      </p:sp>
    </p:spTree>
    <p:extLst>
      <p:ext uri="{BB962C8B-B14F-4D97-AF65-F5344CB8AC3E}">
        <p14:creationId xmlns:p14="http://schemas.microsoft.com/office/powerpoint/2010/main" val="555484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Done?</a:t>
            </a:r>
            <a:endParaRPr lang="en-US" dirty="0"/>
          </a:p>
        </p:txBody>
      </p:sp>
      <p:sp>
        <p:nvSpPr>
          <p:cNvPr id="3" name="Content Placeholder 2"/>
          <p:cNvSpPr>
            <a:spLocks noGrp="1"/>
          </p:cNvSpPr>
          <p:nvPr>
            <p:ph idx="1"/>
          </p:nvPr>
        </p:nvSpPr>
        <p:spPr/>
        <p:txBody>
          <a:bodyPr>
            <a:normAutofit fontScale="85000" lnSpcReduction="20000"/>
          </a:bodyPr>
          <a:lstStyle/>
          <a:p>
            <a:r>
              <a:rPr lang="en-GB" dirty="0"/>
              <a:t>Having said that, internet and the digital devices have proven to be a boon and the Corona Pandemic failed to bring the education system to a grinding halt. </a:t>
            </a:r>
            <a:endParaRPr lang="en-GB" dirty="0" smtClean="0"/>
          </a:p>
          <a:p>
            <a:r>
              <a:rPr lang="en-GB" dirty="0" smtClean="0"/>
              <a:t>While </a:t>
            </a:r>
            <a:r>
              <a:rPr lang="en-GB" dirty="0"/>
              <a:t>students stayed at home, the Ministry of Education, heads of all educational institutions and the faculty members were alert and did hard work to make the system functional. </a:t>
            </a:r>
            <a:endParaRPr lang="en-GB" dirty="0" smtClean="0"/>
          </a:p>
          <a:p>
            <a:r>
              <a:rPr lang="en-GB" dirty="0" smtClean="0"/>
              <a:t>All </a:t>
            </a:r>
            <a:r>
              <a:rPr lang="en-GB" dirty="0"/>
              <a:t>kinds of short-term measures were taken and the faculty members were given freedom and flexibility to adopt a convenient digital mode to reach out to their students, hold classes, conduct examinations and even provide guidance to research. </a:t>
            </a:r>
          </a:p>
          <a:p>
            <a:endParaRPr lang="en-US" dirty="0"/>
          </a:p>
        </p:txBody>
      </p:sp>
    </p:spTree>
    <p:extLst>
      <p:ext uri="{BB962C8B-B14F-4D97-AF65-F5344CB8AC3E}">
        <p14:creationId xmlns:p14="http://schemas.microsoft.com/office/powerpoint/2010/main" val="4280022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Debate: For Online Education</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a:t> </a:t>
            </a:r>
          </a:p>
          <a:p>
            <a:pPr lvl="0"/>
            <a:r>
              <a:rPr lang="en-GB" dirty="0"/>
              <a:t>Students retain, what they learn, more in the online mode of education. According to one finding, students retain 25% to 60% of information when taught through online mode.</a:t>
            </a:r>
          </a:p>
          <a:p>
            <a:pPr lvl="0"/>
            <a:r>
              <a:rPr lang="en-GB" dirty="0"/>
              <a:t>The learning time required is 40-60% less for the students compared with the traditional mode of teaching. And hence , online education is time saving.</a:t>
            </a:r>
          </a:p>
          <a:p>
            <a:pPr lvl="0"/>
            <a:r>
              <a:rPr lang="en-GB" dirty="0"/>
              <a:t>Students get more pace and freedom to learn, as they can record lectures or go through recorded speeches at a suitable time of their own.</a:t>
            </a:r>
          </a:p>
          <a:p>
            <a:pPr lvl="0"/>
            <a:r>
              <a:rPr lang="en-GB" dirty="0"/>
              <a:t>There always remain initial difficulties in adapting new methods and new technologies. But once mastered, it becomes part of one’s life. The world of technology has advanced so much that online education is bound to be the new normal. The Covid19 pandemic is an eye-opener how such technologies can come to the rescue at the time of disasters. </a:t>
            </a:r>
          </a:p>
          <a:p>
            <a:endParaRPr lang="en-US" dirty="0"/>
          </a:p>
        </p:txBody>
      </p:sp>
    </p:spTree>
    <p:extLst>
      <p:ext uri="{BB962C8B-B14F-4D97-AF65-F5344CB8AC3E}">
        <p14:creationId xmlns:p14="http://schemas.microsoft.com/office/powerpoint/2010/main" val="3037294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lvl="0"/>
            <a:r>
              <a:rPr lang="en-GB" dirty="0"/>
              <a:t>Online education can be relatively cheaper and affordable for the masses. The amount of money spent by students in university dormitories and away from home can be saved and educational degrees can be acquired from home.</a:t>
            </a:r>
          </a:p>
          <a:p>
            <a:pPr lvl="0"/>
            <a:r>
              <a:rPr lang="en-GB" dirty="0"/>
              <a:t>Online education can be inclusive, as large number of students find it hard to get admissions into good schools and universities. In populous countries like China and India, online education can deliver learning to masses of students at their doorstep at more affordable rates.</a:t>
            </a:r>
          </a:p>
          <a:p>
            <a:pPr lvl="0"/>
            <a:r>
              <a:rPr lang="en-GB" dirty="0"/>
              <a:t>The current system of education promotes class divisions. Online education can be an equalizer. </a:t>
            </a:r>
          </a:p>
          <a:p>
            <a:pPr lvl="0"/>
            <a:r>
              <a:rPr lang="en-GB" dirty="0"/>
              <a:t>Although there is digital divide at present all over the world, the ministries of education may find it relatively cost effective to promote policies to bridge the digital divide in place of incurring huge sums of expenditure in financing educational institutions.</a:t>
            </a:r>
          </a:p>
          <a:p>
            <a:endParaRPr lang="en-US" dirty="0"/>
          </a:p>
        </p:txBody>
      </p:sp>
    </p:spTree>
    <p:extLst>
      <p:ext uri="{BB962C8B-B14F-4D97-AF65-F5344CB8AC3E}">
        <p14:creationId xmlns:p14="http://schemas.microsoft.com/office/powerpoint/2010/main" val="1398522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Against Online Education</a:t>
            </a:r>
            <a:endParaRPr lang="en-US" dirty="0"/>
          </a:p>
        </p:txBody>
      </p:sp>
      <p:sp>
        <p:nvSpPr>
          <p:cNvPr id="3" name="Content Placeholder 2"/>
          <p:cNvSpPr>
            <a:spLocks noGrp="1"/>
          </p:cNvSpPr>
          <p:nvPr>
            <p:ph idx="1"/>
          </p:nvPr>
        </p:nvSpPr>
        <p:spPr/>
        <p:txBody>
          <a:bodyPr>
            <a:normAutofit fontScale="62500" lnSpcReduction="20000"/>
          </a:bodyPr>
          <a:lstStyle/>
          <a:p>
            <a:pPr lvl="0"/>
            <a:r>
              <a:rPr lang="en-GB" dirty="0"/>
              <a:t>There are not many teachers who are good at using IT technology and they need to be trained in the use of the technology before they are able to take advantage of the usefulness of online teaching.</a:t>
            </a:r>
          </a:p>
          <a:p>
            <a:pPr lvl="0"/>
            <a:r>
              <a:rPr lang="en-GB" dirty="0"/>
              <a:t>Teachers may find it hard to be confortable in giving live online lectures for psychological reasons. For example, they are afraid of being monitored by parents and relatives of students. Some of them are concerned about their looks in the video as well. In other words, the comfort level of teaching in face-to-face environment in the class room for them would be more preferable. </a:t>
            </a:r>
          </a:p>
          <a:p>
            <a:pPr lvl="0"/>
            <a:r>
              <a:rPr lang="en-GB" dirty="0"/>
              <a:t>There are students who may or may not have the required digital devices and they would also require proper training in deftly handling the technology. It is also pointed out that virtual classrooms are not just simple plug-in and use mechanisms. </a:t>
            </a:r>
          </a:p>
          <a:p>
            <a:r>
              <a:rPr lang="en-GB" dirty="0"/>
              <a:t>The conventional education system marked by structured time-tables, lesson-planning, daily attendance, performance in the presence of peer groups and attention given by teachers in person cannot be replicated in a virtual class room. </a:t>
            </a:r>
            <a:endParaRPr lang="en-US" dirty="0"/>
          </a:p>
        </p:txBody>
      </p:sp>
    </p:spTree>
    <p:extLst>
      <p:ext uri="{BB962C8B-B14F-4D97-AF65-F5344CB8AC3E}">
        <p14:creationId xmlns:p14="http://schemas.microsoft.com/office/powerpoint/2010/main" val="3691942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48</TotalTime>
  <Words>1039</Words>
  <Application>Microsoft Macintosh PowerPoint</Application>
  <PresentationFormat>On-screen Show (4:3)</PresentationFormat>
  <Paragraphs>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Online Education during the Outbreak of Covid19 Pandemic</vt:lpstr>
      <vt:lpstr>Introduction</vt:lpstr>
      <vt:lpstr>PowerPoint Presentation</vt:lpstr>
      <vt:lpstr>Indian Experience</vt:lpstr>
      <vt:lpstr>Difficulties Faced</vt:lpstr>
      <vt:lpstr>What was Done?</vt:lpstr>
      <vt:lpstr>The Debate: For Online Education</vt:lpstr>
      <vt:lpstr>PowerPoint Presentation</vt:lpstr>
      <vt:lpstr>Against Online Education</vt:lpstr>
      <vt:lpstr>PowerPoint Presentation</vt:lpstr>
      <vt:lpstr>The Future</vt:lpstr>
    </vt:vector>
  </TitlesOfParts>
  <Company>JNU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Education during the Outbreak of Covid19 Pandemic</dc:title>
  <dc:creator>Chintamani Mahapatra</dc:creator>
  <cp:lastModifiedBy>Chintamani Mahapatra</cp:lastModifiedBy>
  <cp:revision>6</cp:revision>
  <dcterms:created xsi:type="dcterms:W3CDTF">2020-05-11T07:57:25Z</dcterms:created>
  <dcterms:modified xsi:type="dcterms:W3CDTF">2020-05-11T08:45:26Z</dcterms:modified>
</cp:coreProperties>
</file>