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56" r:id="rId2"/>
    <p:sldId id="257" r:id="rId3"/>
    <p:sldId id="258" r:id="rId4"/>
    <p:sldId id="259" r:id="rId5"/>
    <p:sldId id="265" r:id="rId6"/>
    <p:sldId id="260" r:id="rId7"/>
    <p:sldId id="261" r:id="rId8"/>
    <p:sldId id="262" r:id="rId9"/>
    <p:sldId id="263" r:id="rId10"/>
    <p:sldId id="264" r:id="rId11"/>
    <p:sldId id="266" r:id="rId12"/>
    <p:sldId id="267"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0823CDE-16B6-4EBB-9332-885DBFD82CD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F695A741-39A9-4C59-ADD2-EA71EC21D16F}"/>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037B153-734F-43B6-9166-DF1D44DCE1EE}" type="datetimeFigureOut">
              <a:rPr lang="en-US" smtClean="0"/>
              <a:t>5/17/2020</a:t>
            </a:fld>
            <a:endParaRPr lang="en-US"/>
          </a:p>
        </p:txBody>
      </p:sp>
      <p:sp>
        <p:nvSpPr>
          <p:cNvPr id="4" name="Footer Placeholder 3">
            <a:extLst>
              <a:ext uri="{FF2B5EF4-FFF2-40B4-BE49-F238E27FC236}">
                <a16:creationId xmlns:a16="http://schemas.microsoft.com/office/drawing/2014/main" id="{6861E26F-DFC9-4E15-8765-D9E06C6058A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7AD70383-9AB1-413A-8BAA-802B66830F1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FD6F874-521A-4BE9-BD39-756E372D0A48}" type="slidenum">
              <a:rPr lang="en-US" smtClean="0"/>
              <a:t>‹#›</a:t>
            </a:fld>
            <a:endParaRPr lang="en-US"/>
          </a:p>
        </p:txBody>
      </p:sp>
    </p:spTree>
    <p:extLst>
      <p:ext uri="{BB962C8B-B14F-4D97-AF65-F5344CB8AC3E}">
        <p14:creationId xmlns:p14="http://schemas.microsoft.com/office/powerpoint/2010/main" val="1640237385"/>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44674B2-E896-4D82-A846-47FB66839E6B}" type="datetimeFigureOut">
              <a:rPr lang="en-US" smtClean="0"/>
              <a:t>5/17/2020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1468EB0-7710-4192-BEA6-CD7414179F79}" type="slidenum">
              <a:rPr lang="en-US" smtClean="0"/>
              <a:t>‹#›</a:t>
            </a:fld>
            <a:endParaRPr lang="en-US"/>
          </a:p>
        </p:txBody>
      </p:sp>
    </p:spTree>
    <p:extLst>
      <p:ext uri="{BB962C8B-B14F-4D97-AF65-F5344CB8AC3E}">
        <p14:creationId xmlns:p14="http://schemas.microsoft.com/office/powerpoint/2010/main" val="2379503255"/>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809DAD-329F-4E4D-A2F5-12863DA90AA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D867EC0-E9B7-4FCA-9B4F-61A80EAA848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796B627-0DC2-425B-8D5A-0BA46192F5FC}"/>
              </a:ext>
            </a:extLst>
          </p:cNvPr>
          <p:cNvSpPr>
            <a:spLocks noGrp="1"/>
          </p:cNvSpPr>
          <p:nvPr>
            <p:ph type="dt" sz="half" idx="10"/>
          </p:nvPr>
        </p:nvSpPr>
        <p:spPr/>
        <p:txBody>
          <a:bodyPr/>
          <a:lstStyle/>
          <a:p>
            <a:fld id="{C0026B90-A52D-409B-8ED8-2123F9507EAB}" type="datetime1">
              <a:rPr lang="en-US" smtClean="0"/>
              <a:t>5/17/2020</a:t>
            </a:fld>
            <a:endParaRPr lang="en-US"/>
          </a:p>
        </p:txBody>
      </p:sp>
      <p:sp>
        <p:nvSpPr>
          <p:cNvPr id="5" name="Footer Placeholder 4">
            <a:extLst>
              <a:ext uri="{FF2B5EF4-FFF2-40B4-BE49-F238E27FC236}">
                <a16:creationId xmlns:a16="http://schemas.microsoft.com/office/drawing/2014/main" id="{336F95D3-221C-4DA4-8330-4E47AB6872B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726AA4F-ECFD-4494-A7A6-3147054B98F8}"/>
              </a:ext>
            </a:extLst>
          </p:cNvPr>
          <p:cNvSpPr>
            <a:spLocks noGrp="1"/>
          </p:cNvSpPr>
          <p:nvPr>
            <p:ph type="sldNum" sz="quarter" idx="12"/>
          </p:nvPr>
        </p:nvSpPr>
        <p:spPr/>
        <p:txBody>
          <a:bodyPr/>
          <a:lstStyle/>
          <a:p>
            <a:fld id="{909EA29D-762F-4542-803F-BF58868D63FF}" type="slidenum">
              <a:rPr lang="en-US" smtClean="0"/>
              <a:t>‹#›</a:t>
            </a:fld>
            <a:endParaRPr lang="en-US"/>
          </a:p>
        </p:txBody>
      </p:sp>
    </p:spTree>
    <p:extLst>
      <p:ext uri="{BB962C8B-B14F-4D97-AF65-F5344CB8AC3E}">
        <p14:creationId xmlns:p14="http://schemas.microsoft.com/office/powerpoint/2010/main" val="3136772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BE88CF-600C-42AE-B5DC-41F10660B1D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B39F635-F2D5-4AFA-B061-0D9E0FA0EB4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D036BD2-08A0-4C51-8F6E-82070C11DEFC}"/>
              </a:ext>
            </a:extLst>
          </p:cNvPr>
          <p:cNvSpPr>
            <a:spLocks noGrp="1"/>
          </p:cNvSpPr>
          <p:nvPr>
            <p:ph type="dt" sz="half" idx="10"/>
          </p:nvPr>
        </p:nvSpPr>
        <p:spPr/>
        <p:txBody>
          <a:bodyPr/>
          <a:lstStyle/>
          <a:p>
            <a:fld id="{D324BF79-8F95-48D1-BAE1-AE79AB6ADB45}" type="datetime1">
              <a:rPr lang="en-US" smtClean="0"/>
              <a:t>5/17/2020</a:t>
            </a:fld>
            <a:endParaRPr lang="en-US"/>
          </a:p>
        </p:txBody>
      </p:sp>
      <p:sp>
        <p:nvSpPr>
          <p:cNvPr id="5" name="Footer Placeholder 4">
            <a:extLst>
              <a:ext uri="{FF2B5EF4-FFF2-40B4-BE49-F238E27FC236}">
                <a16:creationId xmlns:a16="http://schemas.microsoft.com/office/drawing/2014/main" id="{8D98522B-D2CA-4611-993D-76EF06A14AE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E5A7A71-B9C5-4179-8B5C-5780923626FE}"/>
              </a:ext>
            </a:extLst>
          </p:cNvPr>
          <p:cNvSpPr>
            <a:spLocks noGrp="1"/>
          </p:cNvSpPr>
          <p:nvPr>
            <p:ph type="sldNum" sz="quarter" idx="12"/>
          </p:nvPr>
        </p:nvSpPr>
        <p:spPr/>
        <p:txBody>
          <a:bodyPr/>
          <a:lstStyle/>
          <a:p>
            <a:fld id="{909EA29D-762F-4542-803F-BF58868D63FF}" type="slidenum">
              <a:rPr lang="en-US" smtClean="0"/>
              <a:t>‹#›</a:t>
            </a:fld>
            <a:endParaRPr lang="en-US"/>
          </a:p>
        </p:txBody>
      </p:sp>
    </p:spTree>
    <p:extLst>
      <p:ext uri="{BB962C8B-B14F-4D97-AF65-F5344CB8AC3E}">
        <p14:creationId xmlns:p14="http://schemas.microsoft.com/office/powerpoint/2010/main" val="2601764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57BA5F5-DA76-4E01-82AE-26BF70A1025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4B8758F-B7B7-4334-AAA3-B86AE7AC709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F5D718-EF72-4825-A54A-323217C471C7}"/>
              </a:ext>
            </a:extLst>
          </p:cNvPr>
          <p:cNvSpPr>
            <a:spLocks noGrp="1"/>
          </p:cNvSpPr>
          <p:nvPr>
            <p:ph type="dt" sz="half" idx="10"/>
          </p:nvPr>
        </p:nvSpPr>
        <p:spPr/>
        <p:txBody>
          <a:bodyPr/>
          <a:lstStyle/>
          <a:p>
            <a:fld id="{DFACA178-3BFC-4CE6-8124-145115EA2795}" type="datetime1">
              <a:rPr lang="en-US" smtClean="0"/>
              <a:t>5/17/2020</a:t>
            </a:fld>
            <a:endParaRPr lang="en-US"/>
          </a:p>
        </p:txBody>
      </p:sp>
      <p:sp>
        <p:nvSpPr>
          <p:cNvPr id="5" name="Footer Placeholder 4">
            <a:extLst>
              <a:ext uri="{FF2B5EF4-FFF2-40B4-BE49-F238E27FC236}">
                <a16:creationId xmlns:a16="http://schemas.microsoft.com/office/drawing/2014/main" id="{BCF946FD-F699-4EFE-ABE0-2CBC850704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ED88015-401B-4E6B-98B4-775EF42B4059}"/>
              </a:ext>
            </a:extLst>
          </p:cNvPr>
          <p:cNvSpPr>
            <a:spLocks noGrp="1"/>
          </p:cNvSpPr>
          <p:nvPr>
            <p:ph type="sldNum" sz="quarter" idx="12"/>
          </p:nvPr>
        </p:nvSpPr>
        <p:spPr/>
        <p:txBody>
          <a:bodyPr/>
          <a:lstStyle/>
          <a:p>
            <a:fld id="{909EA29D-762F-4542-803F-BF58868D63FF}" type="slidenum">
              <a:rPr lang="en-US" smtClean="0"/>
              <a:t>‹#›</a:t>
            </a:fld>
            <a:endParaRPr lang="en-US"/>
          </a:p>
        </p:txBody>
      </p:sp>
    </p:spTree>
    <p:extLst>
      <p:ext uri="{BB962C8B-B14F-4D97-AF65-F5344CB8AC3E}">
        <p14:creationId xmlns:p14="http://schemas.microsoft.com/office/powerpoint/2010/main" val="37346163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D404E1-141F-48EC-9539-CFF7ABE1D34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DE4DBEA-0A25-4CC6-A10A-9CEDC6E45BC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514AA77-37F4-443F-BFD4-8F055740AC86}"/>
              </a:ext>
            </a:extLst>
          </p:cNvPr>
          <p:cNvSpPr>
            <a:spLocks noGrp="1"/>
          </p:cNvSpPr>
          <p:nvPr>
            <p:ph type="dt" sz="half" idx="10"/>
          </p:nvPr>
        </p:nvSpPr>
        <p:spPr/>
        <p:txBody>
          <a:bodyPr/>
          <a:lstStyle/>
          <a:p>
            <a:fld id="{E667572F-6FB3-4C6F-B989-A7B74806E831}" type="datetime1">
              <a:rPr lang="en-US" smtClean="0"/>
              <a:t>5/17/2020</a:t>
            </a:fld>
            <a:endParaRPr lang="en-US"/>
          </a:p>
        </p:txBody>
      </p:sp>
      <p:sp>
        <p:nvSpPr>
          <p:cNvPr id="5" name="Footer Placeholder 4">
            <a:extLst>
              <a:ext uri="{FF2B5EF4-FFF2-40B4-BE49-F238E27FC236}">
                <a16:creationId xmlns:a16="http://schemas.microsoft.com/office/drawing/2014/main" id="{F288801D-CA69-411A-BE82-083F0C9452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49BC39-2C6D-413B-B3E5-3B585DEB4A5E}"/>
              </a:ext>
            </a:extLst>
          </p:cNvPr>
          <p:cNvSpPr>
            <a:spLocks noGrp="1"/>
          </p:cNvSpPr>
          <p:nvPr>
            <p:ph type="sldNum" sz="quarter" idx="12"/>
          </p:nvPr>
        </p:nvSpPr>
        <p:spPr/>
        <p:txBody>
          <a:bodyPr/>
          <a:lstStyle/>
          <a:p>
            <a:fld id="{909EA29D-762F-4542-803F-BF58868D63FF}" type="slidenum">
              <a:rPr lang="en-US" smtClean="0"/>
              <a:t>‹#›</a:t>
            </a:fld>
            <a:endParaRPr lang="en-US"/>
          </a:p>
        </p:txBody>
      </p:sp>
    </p:spTree>
    <p:extLst>
      <p:ext uri="{BB962C8B-B14F-4D97-AF65-F5344CB8AC3E}">
        <p14:creationId xmlns:p14="http://schemas.microsoft.com/office/powerpoint/2010/main" val="28037373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B3D280-DE5C-4005-AD74-55DEFEF4328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9D1D7F5-0628-496E-8C15-89785FB2529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8FDCEBD-DD08-4AB0-9A7D-29B0BC3F98D4}"/>
              </a:ext>
            </a:extLst>
          </p:cNvPr>
          <p:cNvSpPr>
            <a:spLocks noGrp="1"/>
          </p:cNvSpPr>
          <p:nvPr>
            <p:ph type="dt" sz="half" idx="10"/>
          </p:nvPr>
        </p:nvSpPr>
        <p:spPr/>
        <p:txBody>
          <a:bodyPr/>
          <a:lstStyle/>
          <a:p>
            <a:fld id="{6D40B4E6-5C05-417C-A084-3A5D73CB8DD7}" type="datetime1">
              <a:rPr lang="en-US" smtClean="0"/>
              <a:t>5/17/2020</a:t>
            </a:fld>
            <a:endParaRPr lang="en-US"/>
          </a:p>
        </p:txBody>
      </p:sp>
      <p:sp>
        <p:nvSpPr>
          <p:cNvPr id="5" name="Footer Placeholder 4">
            <a:extLst>
              <a:ext uri="{FF2B5EF4-FFF2-40B4-BE49-F238E27FC236}">
                <a16:creationId xmlns:a16="http://schemas.microsoft.com/office/drawing/2014/main" id="{021B0D96-9604-47A3-918C-358032B12C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11F31C9-BAF5-4218-A573-4B8349098D5C}"/>
              </a:ext>
            </a:extLst>
          </p:cNvPr>
          <p:cNvSpPr>
            <a:spLocks noGrp="1"/>
          </p:cNvSpPr>
          <p:nvPr>
            <p:ph type="sldNum" sz="quarter" idx="12"/>
          </p:nvPr>
        </p:nvSpPr>
        <p:spPr/>
        <p:txBody>
          <a:bodyPr/>
          <a:lstStyle/>
          <a:p>
            <a:fld id="{909EA29D-762F-4542-803F-BF58868D63FF}" type="slidenum">
              <a:rPr lang="en-US" smtClean="0"/>
              <a:t>‹#›</a:t>
            </a:fld>
            <a:endParaRPr lang="en-US"/>
          </a:p>
        </p:txBody>
      </p:sp>
    </p:spTree>
    <p:extLst>
      <p:ext uri="{BB962C8B-B14F-4D97-AF65-F5344CB8AC3E}">
        <p14:creationId xmlns:p14="http://schemas.microsoft.com/office/powerpoint/2010/main" val="5648106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13AE5F-CF19-42FF-BBA7-177613A2751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9B144E9-2EC6-4244-8E55-D29C7D55431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D156121-2474-4C6B-B122-23D06505648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1FD0E14-D969-4391-AFE5-0E2E52A08FF4}"/>
              </a:ext>
            </a:extLst>
          </p:cNvPr>
          <p:cNvSpPr>
            <a:spLocks noGrp="1"/>
          </p:cNvSpPr>
          <p:nvPr>
            <p:ph type="dt" sz="half" idx="10"/>
          </p:nvPr>
        </p:nvSpPr>
        <p:spPr/>
        <p:txBody>
          <a:bodyPr/>
          <a:lstStyle/>
          <a:p>
            <a:fld id="{8B5802C9-2D6C-4DFE-853D-E6D6DA3902D5}" type="datetime1">
              <a:rPr lang="en-US" smtClean="0"/>
              <a:t>5/17/2020</a:t>
            </a:fld>
            <a:endParaRPr lang="en-US"/>
          </a:p>
        </p:txBody>
      </p:sp>
      <p:sp>
        <p:nvSpPr>
          <p:cNvPr id="6" name="Footer Placeholder 5">
            <a:extLst>
              <a:ext uri="{FF2B5EF4-FFF2-40B4-BE49-F238E27FC236}">
                <a16:creationId xmlns:a16="http://schemas.microsoft.com/office/drawing/2014/main" id="{A1118771-6969-47DE-9692-03A3F2ED3F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1EBBF9C-1738-476B-BE5B-5B295BDEA0E2}"/>
              </a:ext>
            </a:extLst>
          </p:cNvPr>
          <p:cNvSpPr>
            <a:spLocks noGrp="1"/>
          </p:cNvSpPr>
          <p:nvPr>
            <p:ph type="sldNum" sz="quarter" idx="12"/>
          </p:nvPr>
        </p:nvSpPr>
        <p:spPr/>
        <p:txBody>
          <a:bodyPr/>
          <a:lstStyle/>
          <a:p>
            <a:fld id="{909EA29D-762F-4542-803F-BF58868D63FF}" type="slidenum">
              <a:rPr lang="en-US" smtClean="0"/>
              <a:t>‹#›</a:t>
            </a:fld>
            <a:endParaRPr lang="en-US"/>
          </a:p>
        </p:txBody>
      </p:sp>
    </p:spTree>
    <p:extLst>
      <p:ext uri="{BB962C8B-B14F-4D97-AF65-F5344CB8AC3E}">
        <p14:creationId xmlns:p14="http://schemas.microsoft.com/office/powerpoint/2010/main" val="19007346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053DC1-78E7-4290-BDB0-EC0369A691A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CA1E8F3-A9EA-4AF7-9328-DB90BBAAB6B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909EEA2-357C-4727-B1AF-A9BEECD2714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2FD0679-E0DB-4C0B-907B-E62895357BE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2C46DB9-EF8C-463F-B940-9D9A5850441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A65E4E5-D995-44A2-9A70-6EA872823DD1}"/>
              </a:ext>
            </a:extLst>
          </p:cNvPr>
          <p:cNvSpPr>
            <a:spLocks noGrp="1"/>
          </p:cNvSpPr>
          <p:nvPr>
            <p:ph type="dt" sz="half" idx="10"/>
          </p:nvPr>
        </p:nvSpPr>
        <p:spPr/>
        <p:txBody>
          <a:bodyPr/>
          <a:lstStyle/>
          <a:p>
            <a:fld id="{841E99E5-628B-4E7C-A666-FC32491BC60D}" type="datetime1">
              <a:rPr lang="en-US" smtClean="0"/>
              <a:t>5/17/2020</a:t>
            </a:fld>
            <a:endParaRPr lang="en-US"/>
          </a:p>
        </p:txBody>
      </p:sp>
      <p:sp>
        <p:nvSpPr>
          <p:cNvPr id="8" name="Footer Placeholder 7">
            <a:extLst>
              <a:ext uri="{FF2B5EF4-FFF2-40B4-BE49-F238E27FC236}">
                <a16:creationId xmlns:a16="http://schemas.microsoft.com/office/drawing/2014/main" id="{5EC5E943-E69E-4ABB-8AD9-69535C92E32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CA45D91-6676-45C4-B3B0-D53E6895D6F0}"/>
              </a:ext>
            </a:extLst>
          </p:cNvPr>
          <p:cNvSpPr>
            <a:spLocks noGrp="1"/>
          </p:cNvSpPr>
          <p:nvPr>
            <p:ph type="sldNum" sz="quarter" idx="12"/>
          </p:nvPr>
        </p:nvSpPr>
        <p:spPr/>
        <p:txBody>
          <a:bodyPr/>
          <a:lstStyle/>
          <a:p>
            <a:fld id="{909EA29D-762F-4542-803F-BF58868D63FF}" type="slidenum">
              <a:rPr lang="en-US" smtClean="0"/>
              <a:t>‹#›</a:t>
            </a:fld>
            <a:endParaRPr lang="en-US"/>
          </a:p>
        </p:txBody>
      </p:sp>
    </p:spTree>
    <p:extLst>
      <p:ext uri="{BB962C8B-B14F-4D97-AF65-F5344CB8AC3E}">
        <p14:creationId xmlns:p14="http://schemas.microsoft.com/office/powerpoint/2010/main" val="3896712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D3CFC1-6337-429B-9182-6E17FF96CB9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E84AC47-6DD4-403C-85B6-04575CAFC422}"/>
              </a:ext>
            </a:extLst>
          </p:cNvPr>
          <p:cNvSpPr>
            <a:spLocks noGrp="1"/>
          </p:cNvSpPr>
          <p:nvPr>
            <p:ph type="dt" sz="half" idx="10"/>
          </p:nvPr>
        </p:nvSpPr>
        <p:spPr/>
        <p:txBody>
          <a:bodyPr/>
          <a:lstStyle/>
          <a:p>
            <a:fld id="{CC5FD373-21EF-4963-B21D-98B7E4CB9F89}" type="datetime1">
              <a:rPr lang="en-US" smtClean="0"/>
              <a:t>5/17/2020</a:t>
            </a:fld>
            <a:endParaRPr lang="en-US"/>
          </a:p>
        </p:txBody>
      </p:sp>
      <p:sp>
        <p:nvSpPr>
          <p:cNvPr id="4" name="Footer Placeholder 3">
            <a:extLst>
              <a:ext uri="{FF2B5EF4-FFF2-40B4-BE49-F238E27FC236}">
                <a16:creationId xmlns:a16="http://schemas.microsoft.com/office/drawing/2014/main" id="{4D94051D-D74E-4E8E-9ED5-7F0C869DDD2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9EAFE17-F197-4120-97EF-CDA17C7F7F8B}"/>
              </a:ext>
            </a:extLst>
          </p:cNvPr>
          <p:cNvSpPr>
            <a:spLocks noGrp="1"/>
          </p:cNvSpPr>
          <p:nvPr>
            <p:ph type="sldNum" sz="quarter" idx="12"/>
          </p:nvPr>
        </p:nvSpPr>
        <p:spPr/>
        <p:txBody>
          <a:bodyPr/>
          <a:lstStyle/>
          <a:p>
            <a:fld id="{909EA29D-762F-4542-803F-BF58868D63FF}" type="slidenum">
              <a:rPr lang="en-US" smtClean="0"/>
              <a:t>‹#›</a:t>
            </a:fld>
            <a:endParaRPr lang="en-US"/>
          </a:p>
        </p:txBody>
      </p:sp>
    </p:spTree>
    <p:extLst>
      <p:ext uri="{BB962C8B-B14F-4D97-AF65-F5344CB8AC3E}">
        <p14:creationId xmlns:p14="http://schemas.microsoft.com/office/powerpoint/2010/main" val="29891930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1D112C3-1746-4459-94DA-233873A4F728}"/>
              </a:ext>
            </a:extLst>
          </p:cNvPr>
          <p:cNvSpPr>
            <a:spLocks noGrp="1"/>
          </p:cNvSpPr>
          <p:nvPr>
            <p:ph type="dt" sz="half" idx="10"/>
          </p:nvPr>
        </p:nvSpPr>
        <p:spPr/>
        <p:txBody>
          <a:bodyPr/>
          <a:lstStyle/>
          <a:p>
            <a:fld id="{E11D9AFC-BC4B-4F94-B4C8-2F2706829C9B}" type="datetime1">
              <a:rPr lang="en-US" smtClean="0"/>
              <a:t>5/17/2020</a:t>
            </a:fld>
            <a:endParaRPr lang="en-US"/>
          </a:p>
        </p:txBody>
      </p:sp>
      <p:sp>
        <p:nvSpPr>
          <p:cNvPr id="3" name="Footer Placeholder 2">
            <a:extLst>
              <a:ext uri="{FF2B5EF4-FFF2-40B4-BE49-F238E27FC236}">
                <a16:creationId xmlns:a16="http://schemas.microsoft.com/office/drawing/2014/main" id="{6EFD950D-334F-4152-8C01-69EA9F77307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0881EB7-ECD1-42BE-9917-E211DE16F9D1}"/>
              </a:ext>
            </a:extLst>
          </p:cNvPr>
          <p:cNvSpPr>
            <a:spLocks noGrp="1"/>
          </p:cNvSpPr>
          <p:nvPr>
            <p:ph type="sldNum" sz="quarter" idx="12"/>
          </p:nvPr>
        </p:nvSpPr>
        <p:spPr/>
        <p:txBody>
          <a:bodyPr/>
          <a:lstStyle/>
          <a:p>
            <a:fld id="{909EA29D-762F-4542-803F-BF58868D63FF}" type="slidenum">
              <a:rPr lang="en-US" smtClean="0"/>
              <a:t>‹#›</a:t>
            </a:fld>
            <a:endParaRPr lang="en-US"/>
          </a:p>
        </p:txBody>
      </p:sp>
    </p:spTree>
    <p:extLst>
      <p:ext uri="{BB962C8B-B14F-4D97-AF65-F5344CB8AC3E}">
        <p14:creationId xmlns:p14="http://schemas.microsoft.com/office/powerpoint/2010/main" val="3709404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883BD-B4CE-42FC-9D24-A0CEF955D97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4AA2710-CF4D-405D-BA8A-90C1DF4B98B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313F1CE-C7B4-42AC-ADA2-DAAFE8D43F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BA50D66-7F8B-45BF-B466-2C55D1A385AE}"/>
              </a:ext>
            </a:extLst>
          </p:cNvPr>
          <p:cNvSpPr>
            <a:spLocks noGrp="1"/>
          </p:cNvSpPr>
          <p:nvPr>
            <p:ph type="dt" sz="half" idx="10"/>
          </p:nvPr>
        </p:nvSpPr>
        <p:spPr/>
        <p:txBody>
          <a:bodyPr/>
          <a:lstStyle/>
          <a:p>
            <a:fld id="{C97C5C37-C2A1-42FA-8BDE-B526FDE596E9}" type="datetime1">
              <a:rPr lang="en-US" smtClean="0"/>
              <a:t>5/17/2020</a:t>
            </a:fld>
            <a:endParaRPr lang="en-US"/>
          </a:p>
        </p:txBody>
      </p:sp>
      <p:sp>
        <p:nvSpPr>
          <p:cNvPr id="6" name="Footer Placeholder 5">
            <a:extLst>
              <a:ext uri="{FF2B5EF4-FFF2-40B4-BE49-F238E27FC236}">
                <a16:creationId xmlns:a16="http://schemas.microsoft.com/office/drawing/2014/main" id="{F9CA9F2F-8D04-43F8-B113-A3CC190FA19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0BF4D46-4442-4F2E-93BD-1F944A98E649}"/>
              </a:ext>
            </a:extLst>
          </p:cNvPr>
          <p:cNvSpPr>
            <a:spLocks noGrp="1"/>
          </p:cNvSpPr>
          <p:nvPr>
            <p:ph type="sldNum" sz="quarter" idx="12"/>
          </p:nvPr>
        </p:nvSpPr>
        <p:spPr/>
        <p:txBody>
          <a:bodyPr/>
          <a:lstStyle/>
          <a:p>
            <a:fld id="{909EA29D-762F-4542-803F-BF58868D63FF}" type="slidenum">
              <a:rPr lang="en-US" smtClean="0"/>
              <a:t>‹#›</a:t>
            </a:fld>
            <a:endParaRPr lang="en-US"/>
          </a:p>
        </p:txBody>
      </p:sp>
    </p:spTree>
    <p:extLst>
      <p:ext uri="{BB962C8B-B14F-4D97-AF65-F5344CB8AC3E}">
        <p14:creationId xmlns:p14="http://schemas.microsoft.com/office/powerpoint/2010/main" val="25671433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5F473E-4A3F-4C96-9A95-07E02AA053A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6E2B032-8245-4DEA-876E-01D15B1AE19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14DB873-1B14-4437-BB8B-790C5799BE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4B89044-A2F6-4B01-BE54-7696FE02C606}"/>
              </a:ext>
            </a:extLst>
          </p:cNvPr>
          <p:cNvSpPr>
            <a:spLocks noGrp="1"/>
          </p:cNvSpPr>
          <p:nvPr>
            <p:ph type="dt" sz="half" idx="10"/>
          </p:nvPr>
        </p:nvSpPr>
        <p:spPr/>
        <p:txBody>
          <a:bodyPr/>
          <a:lstStyle/>
          <a:p>
            <a:fld id="{7B4B3D4E-DD1E-44F0-9A9B-3A8883ABCEE6}" type="datetime1">
              <a:rPr lang="en-US" smtClean="0"/>
              <a:t>5/17/2020</a:t>
            </a:fld>
            <a:endParaRPr lang="en-US"/>
          </a:p>
        </p:txBody>
      </p:sp>
      <p:sp>
        <p:nvSpPr>
          <p:cNvPr id="6" name="Footer Placeholder 5">
            <a:extLst>
              <a:ext uri="{FF2B5EF4-FFF2-40B4-BE49-F238E27FC236}">
                <a16:creationId xmlns:a16="http://schemas.microsoft.com/office/drawing/2014/main" id="{9178B6EF-988E-4306-9EB5-E9A642B5F09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0F3982B-0C61-4C52-9E3D-25AE021ABC54}"/>
              </a:ext>
            </a:extLst>
          </p:cNvPr>
          <p:cNvSpPr>
            <a:spLocks noGrp="1"/>
          </p:cNvSpPr>
          <p:nvPr>
            <p:ph type="sldNum" sz="quarter" idx="12"/>
          </p:nvPr>
        </p:nvSpPr>
        <p:spPr/>
        <p:txBody>
          <a:bodyPr/>
          <a:lstStyle/>
          <a:p>
            <a:fld id="{909EA29D-762F-4542-803F-BF58868D63FF}" type="slidenum">
              <a:rPr lang="en-US" smtClean="0"/>
              <a:t>‹#›</a:t>
            </a:fld>
            <a:endParaRPr lang="en-US"/>
          </a:p>
        </p:txBody>
      </p:sp>
    </p:spTree>
    <p:extLst>
      <p:ext uri="{BB962C8B-B14F-4D97-AF65-F5344CB8AC3E}">
        <p14:creationId xmlns:p14="http://schemas.microsoft.com/office/powerpoint/2010/main" val="40193262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D44DC1C-0D13-4CB9-823E-9D1ACAD508B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23D48E2-458F-4A4E-9EC0-EF86FB94831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87DC744-CABA-4EAF-B936-0F528993208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1B9ED5-5D02-4D6D-A07F-E36AFA540918}" type="datetime1">
              <a:rPr lang="en-US" smtClean="0"/>
              <a:t>5/17/2020</a:t>
            </a:fld>
            <a:endParaRPr lang="en-US"/>
          </a:p>
        </p:txBody>
      </p:sp>
      <p:sp>
        <p:nvSpPr>
          <p:cNvPr id="5" name="Footer Placeholder 4">
            <a:extLst>
              <a:ext uri="{FF2B5EF4-FFF2-40B4-BE49-F238E27FC236}">
                <a16:creationId xmlns:a16="http://schemas.microsoft.com/office/drawing/2014/main" id="{7F465AEF-1141-4E1B-A24F-5727E3A4CFA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1556445-B0C5-4620-9C41-64615FB935F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9EA29D-762F-4542-803F-BF58868D63FF}" type="slidenum">
              <a:rPr lang="en-US" smtClean="0"/>
              <a:t>‹#›</a:t>
            </a:fld>
            <a:endParaRPr lang="en-US"/>
          </a:p>
        </p:txBody>
      </p:sp>
    </p:spTree>
    <p:extLst>
      <p:ext uri="{BB962C8B-B14F-4D97-AF65-F5344CB8AC3E}">
        <p14:creationId xmlns:p14="http://schemas.microsoft.com/office/powerpoint/2010/main" val="40221101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mailto:pvc@buitms.edu.pk" TargetMode="External"/><Relationship Id="rId2" Type="http://schemas.openxmlformats.org/officeDocument/2006/relationships/hyperlink" Target="mailto:Mohammad.ahsan@buitms.edu.pk"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4B48E0-8815-4672-9309-4935399819CF}"/>
              </a:ext>
            </a:extLst>
          </p:cNvPr>
          <p:cNvSpPr>
            <a:spLocks noGrp="1"/>
          </p:cNvSpPr>
          <p:nvPr>
            <p:ph type="ctrTitle"/>
          </p:nvPr>
        </p:nvSpPr>
        <p:spPr>
          <a:xfrm>
            <a:off x="1311966" y="751302"/>
            <a:ext cx="9144000" cy="3542402"/>
          </a:xfrm>
        </p:spPr>
        <p:txBody>
          <a:bodyPr>
            <a:normAutofit/>
          </a:bodyPr>
          <a:lstStyle/>
          <a:p>
            <a:r>
              <a:rPr lang="en-US" sz="4800" dirty="0"/>
              <a:t>COUNTERING COVID-19 In Campus</a:t>
            </a:r>
          </a:p>
        </p:txBody>
      </p:sp>
      <p:sp>
        <p:nvSpPr>
          <p:cNvPr id="3" name="Subtitle 2">
            <a:extLst>
              <a:ext uri="{FF2B5EF4-FFF2-40B4-BE49-F238E27FC236}">
                <a16:creationId xmlns:a16="http://schemas.microsoft.com/office/drawing/2014/main" id="{FEF8C746-1572-4DC5-BD37-282B7A7C38C2}"/>
              </a:ext>
            </a:extLst>
          </p:cNvPr>
          <p:cNvSpPr>
            <a:spLocks noGrp="1"/>
          </p:cNvSpPr>
          <p:nvPr>
            <p:ph type="subTitle" idx="1"/>
          </p:nvPr>
        </p:nvSpPr>
        <p:spPr>
          <a:xfrm>
            <a:off x="1524000" y="4973003"/>
            <a:ext cx="9144000" cy="990600"/>
          </a:xfrm>
        </p:spPr>
        <p:txBody>
          <a:bodyPr>
            <a:normAutofit/>
          </a:bodyPr>
          <a:lstStyle/>
          <a:p>
            <a:r>
              <a:rPr lang="en-US" dirty="0"/>
              <a:t>Mohammad Ahsan Achakzai</a:t>
            </a:r>
          </a:p>
          <a:p>
            <a:r>
              <a:rPr lang="en-US" sz="2000" dirty="0"/>
              <a:t>BUITEMS, Quetta—Pakistan  </a:t>
            </a:r>
          </a:p>
        </p:txBody>
      </p:sp>
      <p:pic>
        <p:nvPicPr>
          <p:cNvPr id="5" name="Picture 4">
            <a:extLst>
              <a:ext uri="{FF2B5EF4-FFF2-40B4-BE49-F238E27FC236}">
                <a16:creationId xmlns:a16="http://schemas.microsoft.com/office/drawing/2014/main" id="{5B14E6FF-B4C4-4E73-8AA5-6B9B7F2F4DD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45986" y="1220788"/>
            <a:ext cx="2085975" cy="2190750"/>
          </a:xfrm>
          <a:prstGeom prst="rect">
            <a:avLst/>
          </a:prstGeom>
        </p:spPr>
      </p:pic>
      <p:pic>
        <p:nvPicPr>
          <p:cNvPr id="6" name="图片 10" descr="S&amp;SE ASIAN UN">
            <a:extLst>
              <a:ext uri="{FF2B5EF4-FFF2-40B4-BE49-F238E27FC236}">
                <a16:creationId xmlns:a16="http://schemas.microsoft.com/office/drawing/2014/main" id="{37AC0369-4483-419B-BEE9-834D2B0AFE5C}"/>
              </a:ext>
            </a:extLst>
          </p:cNvPr>
          <p:cNvPicPr/>
          <p:nvPr/>
        </p:nvPicPr>
        <p:blipFill>
          <a:blip r:embed="rId3"/>
          <a:stretch>
            <a:fillRect/>
          </a:stretch>
        </p:blipFill>
        <p:spPr>
          <a:xfrm>
            <a:off x="7667832" y="1732722"/>
            <a:ext cx="2678182" cy="1201103"/>
          </a:xfrm>
          <a:prstGeom prst="rect">
            <a:avLst/>
          </a:prstGeom>
        </p:spPr>
      </p:pic>
    </p:spTree>
    <p:extLst>
      <p:ext uri="{BB962C8B-B14F-4D97-AF65-F5344CB8AC3E}">
        <p14:creationId xmlns:p14="http://schemas.microsoft.com/office/powerpoint/2010/main" val="5479019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33E738-E439-4759-802A-CA1093C0F399}"/>
              </a:ext>
            </a:extLst>
          </p:cNvPr>
          <p:cNvSpPr>
            <a:spLocks noGrp="1"/>
          </p:cNvSpPr>
          <p:nvPr>
            <p:ph type="title"/>
          </p:nvPr>
        </p:nvSpPr>
        <p:spPr/>
        <p:txBody>
          <a:bodyPr/>
          <a:lstStyle/>
          <a:p>
            <a:r>
              <a:rPr lang="en-US" dirty="0"/>
              <a:t>           BUITEMS— Way Forward</a:t>
            </a:r>
          </a:p>
        </p:txBody>
      </p:sp>
      <p:sp>
        <p:nvSpPr>
          <p:cNvPr id="3" name="Content Placeholder 2">
            <a:extLst>
              <a:ext uri="{FF2B5EF4-FFF2-40B4-BE49-F238E27FC236}">
                <a16:creationId xmlns:a16="http://schemas.microsoft.com/office/drawing/2014/main" id="{6487F837-03D8-4D5D-B54A-0EA0B4F987DC}"/>
              </a:ext>
            </a:extLst>
          </p:cNvPr>
          <p:cNvSpPr>
            <a:spLocks noGrp="1"/>
          </p:cNvSpPr>
          <p:nvPr>
            <p:ph idx="1"/>
          </p:nvPr>
        </p:nvSpPr>
        <p:spPr/>
        <p:txBody>
          <a:bodyPr>
            <a:normAutofit lnSpcReduction="10000"/>
          </a:bodyPr>
          <a:lstStyle/>
          <a:p>
            <a:r>
              <a:rPr lang="en-US" dirty="0"/>
              <a:t>BUITEMS plans to continue the work on Online learning and improve its existing online work practices with continuous feedback from all stakeholders.</a:t>
            </a:r>
          </a:p>
          <a:p>
            <a:r>
              <a:rPr lang="en-US" dirty="0"/>
              <a:t>Some of the issues University wants to resolve but have limited resources include:</a:t>
            </a:r>
          </a:p>
          <a:p>
            <a:pPr marL="571500" indent="-571500">
              <a:buAutoNum type="romanLcPeriod"/>
            </a:pPr>
            <a:r>
              <a:rPr lang="en-US" dirty="0"/>
              <a:t>Connectivity Issue of students. 25 % of students belong to far flung areas of the province, with limited to no internet connectivity</a:t>
            </a:r>
          </a:p>
          <a:p>
            <a:pPr marL="571500" indent="-571500">
              <a:buAutoNum type="romanLcPeriod"/>
            </a:pPr>
            <a:r>
              <a:rPr lang="en-US" dirty="0"/>
              <a:t>20 Percent students who have internet connectivity cannot afford internet expense due to marginalized financial background. BUITEMS is looking for donors who can financially support BUITEMS students in hour of difficulty.  </a:t>
            </a:r>
          </a:p>
        </p:txBody>
      </p:sp>
      <p:pic>
        <p:nvPicPr>
          <p:cNvPr id="4" name="Picture 3">
            <a:extLst>
              <a:ext uri="{FF2B5EF4-FFF2-40B4-BE49-F238E27FC236}">
                <a16:creationId xmlns:a16="http://schemas.microsoft.com/office/drawing/2014/main" id="{6D46B35E-5056-4465-A8A1-C2641C9581D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1452" y="354468"/>
            <a:ext cx="1400797" cy="1471157"/>
          </a:xfrm>
          <a:prstGeom prst="rect">
            <a:avLst/>
          </a:prstGeom>
        </p:spPr>
      </p:pic>
    </p:spTree>
    <p:extLst>
      <p:ext uri="{BB962C8B-B14F-4D97-AF65-F5344CB8AC3E}">
        <p14:creationId xmlns:p14="http://schemas.microsoft.com/office/powerpoint/2010/main" val="40638569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440003-6AEF-4EA3-B774-43618BD0CFB8}"/>
              </a:ext>
            </a:extLst>
          </p:cNvPr>
          <p:cNvSpPr>
            <a:spLocks noGrp="1"/>
          </p:cNvSpPr>
          <p:nvPr>
            <p:ph type="title"/>
          </p:nvPr>
        </p:nvSpPr>
        <p:spPr/>
        <p:txBody>
          <a:bodyPr/>
          <a:lstStyle/>
          <a:p>
            <a:r>
              <a:rPr lang="en-US" dirty="0"/>
              <a:t>          BUITEMS— Way Forward Continued….</a:t>
            </a:r>
          </a:p>
        </p:txBody>
      </p:sp>
      <p:sp>
        <p:nvSpPr>
          <p:cNvPr id="3" name="Content Placeholder 2">
            <a:extLst>
              <a:ext uri="{FF2B5EF4-FFF2-40B4-BE49-F238E27FC236}">
                <a16:creationId xmlns:a16="http://schemas.microsoft.com/office/drawing/2014/main" id="{BA8518A9-588B-4E50-92B1-5EFE4385811D}"/>
              </a:ext>
            </a:extLst>
          </p:cNvPr>
          <p:cNvSpPr>
            <a:spLocks noGrp="1"/>
          </p:cNvSpPr>
          <p:nvPr>
            <p:ph idx="1"/>
          </p:nvPr>
        </p:nvSpPr>
        <p:spPr/>
        <p:txBody>
          <a:bodyPr>
            <a:normAutofit fontScale="92500" lnSpcReduction="10000"/>
          </a:bodyPr>
          <a:lstStyle/>
          <a:p>
            <a:pPr marL="0" indent="0">
              <a:buNone/>
            </a:pPr>
            <a:r>
              <a:rPr lang="en-US" dirty="0"/>
              <a:t>iii. Approximately 40 percent students do not own a personal computer. BUITEMS is looking for donors/ partners who can support BUITEMS students in this hour of difficulty.</a:t>
            </a:r>
          </a:p>
          <a:p>
            <a:pPr marL="0" indent="0">
              <a:buNone/>
            </a:pPr>
            <a:r>
              <a:rPr lang="en-US" dirty="0"/>
              <a:t>iv. Electricity outage between 2-10 hours is a standard practice in Balochistan with greater outages in rural areas and suburbs. Students with marginalized backgrounds face this issue also. For know BUITEMS faculty are recording 100 percent online lectures and posting them online for access. </a:t>
            </a:r>
          </a:p>
          <a:p>
            <a:pPr marL="0" indent="0">
              <a:buNone/>
            </a:pPr>
            <a:r>
              <a:rPr lang="en-US" dirty="0"/>
              <a:t>v. Flexibility in conduct of online classes: Due to electricity outages, faculty is advised to accommodate as many students as possible and for that reason faculty schedule online classes according to students convenience. Classes are even conducted at late evenings when students have continued electricity.    </a:t>
            </a:r>
          </a:p>
        </p:txBody>
      </p:sp>
      <p:pic>
        <p:nvPicPr>
          <p:cNvPr id="4" name="Picture 3">
            <a:extLst>
              <a:ext uri="{FF2B5EF4-FFF2-40B4-BE49-F238E27FC236}">
                <a16:creationId xmlns:a16="http://schemas.microsoft.com/office/drawing/2014/main" id="{C7AC27EE-DDA0-428B-B7EE-EEAAF6323A5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1452" y="354468"/>
            <a:ext cx="1400797" cy="1471157"/>
          </a:xfrm>
          <a:prstGeom prst="rect">
            <a:avLst/>
          </a:prstGeom>
        </p:spPr>
      </p:pic>
    </p:spTree>
    <p:extLst>
      <p:ext uri="{BB962C8B-B14F-4D97-AF65-F5344CB8AC3E}">
        <p14:creationId xmlns:p14="http://schemas.microsoft.com/office/powerpoint/2010/main" val="21019335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750780-2FA5-4EAD-9771-0117B5CB590A}"/>
              </a:ext>
            </a:extLst>
          </p:cNvPr>
          <p:cNvSpPr>
            <a:spLocks noGrp="1"/>
          </p:cNvSpPr>
          <p:nvPr>
            <p:ph type="title"/>
          </p:nvPr>
        </p:nvSpPr>
        <p:spPr/>
        <p:txBody>
          <a:bodyPr/>
          <a:lstStyle/>
          <a:p>
            <a:r>
              <a:rPr lang="en-US" dirty="0"/>
              <a:t>           BUITEMS— Way Forward Continued….</a:t>
            </a:r>
          </a:p>
        </p:txBody>
      </p:sp>
      <p:sp>
        <p:nvSpPr>
          <p:cNvPr id="3" name="Content Placeholder 2">
            <a:extLst>
              <a:ext uri="{FF2B5EF4-FFF2-40B4-BE49-F238E27FC236}">
                <a16:creationId xmlns:a16="http://schemas.microsoft.com/office/drawing/2014/main" id="{D90D2E43-5F97-4634-8FA6-7DE199722451}"/>
              </a:ext>
            </a:extLst>
          </p:cNvPr>
          <p:cNvSpPr>
            <a:spLocks noGrp="1"/>
          </p:cNvSpPr>
          <p:nvPr>
            <p:ph idx="1"/>
          </p:nvPr>
        </p:nvSpPr>
        <p:spPr/>
        <p:txBody>
          <a:bodyPr/>
          <a:lstStyle/>
          <a:p>
            <a:r>
              <a:rPr lang="en-US" dirty="0"/>
              <a:t>BUITEMS remains prepared to fight the COVID-19 Pandemic and work with other institutions at all levels to effectively work on strategies that will mitigate the Personal and Economic loss from Covid-19. </a:t>
            </a:r>
          </a:p>
          <a:p>
            <a:r>
              <a:rPr lang="en-US" dirty="0"/>
              <a:t>Moreover, BUITEMS looks forward for online teaching and research engagement with other S&amp;SE Asian University Network. </a:t>
            </a:r>
          </a:p>
          <a:p>
            <a:pPr marL="0" indent="0">
              <a:buNone/>
            </a:pPr>
            <a:endParaRPr lang="en-US" dirty="0"/>
          </a:p>
          <a:p>
            <a:pPr marL="0" indent="0">
              <a:buNone/>
            </a:pPr>
            <a:endParaRPr lang="en-US" dirty="0"/>
          </a:p>
        </p:txBody>
      </p:sp>
      <p:pic>
        <p:nvPicPr>
          <p:cNvPr id="4" name="Picture 3">
            <a:extLst>
              <a:ext uri="{FF2B5EF4-FFF2-40B4-BE49-F238E27FC236}">
                <a16:creationId xmlns:a16="http://schemas.microsoft.com/office/drawing/2014/main" id="{79BB69F0-4D6D-4892-9F0A-4F1DC7EF49B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4704" y="354468"/>
            <a:ext cx="1400797" cy="1471157"/>
          </a:xfrm>
          <a:prstGeom prst="rect">
            <a:avLst/>
          </a:prstGeom>
        </p:spPr>
      </p:pic>
    </p:spTree>
    <p:extLst>
      <p:ext uri="{BB962C8B-B14F-4D97-AF65-F5344CB8AC3E}">
        <p14:creationId xmlns:p14="http://schemas.microsoft.com/office/powerpoint/2010/main" val="34140597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8AA871-6520-4EE1-99F4-0141A34B0FB8}"/>
              </a:ext>
            </a:extLst>
          </p:cNvPr>
          <p:cNvSpPr>
            <a:spLocks noGrp="1"/>
          </p:cNvSpPr>
          <p:nvPr>
            <p:ph type="title"/>
          </p:nvPr>
        </p:nvSpPr>
        <p:spPr/>
        <p:txBody>
          <a:bodyPr/>
          <a:lstStyle/>
          <a:p>
            <a:r>
              <a:rPr lang="en-US" dirty="0"/>
              <a:t>Thank you—Questions? </a:t>
            </a:r>
          </a:p>
        </p:txBody>
      </p:sp>
      <p:sp>
        <p:nvSpPr>
          <p:cNvPr id="3" name="Content Placeholder 2">
            <a:extLst>
              <a:ext uri="{FF2B5EF4-FFF2-40B4-BE49-F238E27FC236}">
                <a16:creationId xmlns:a16="http://schemas.microsoft.com/office/drawing/2014/main" id="{0B965718-8EF7-4091-90A5-B1B7398B666F}"/>
              </a:ext>
            </a:extLst>
          </p:cNvPr>
          <p:cNvSpPr>
            <a:spLocks noGrp="1"/>
          </p:cNvSpPr>
          <p:nvPr>
            <p:ph idx="1"/>
          </p:nvPr>
        </p:nvSpPr>
        <p:spPr/>
        <p:txBody>
          <a:bodyPr/>
          <a:lstStyle/>
          <a:p>
            <a:r>
              <a:rPr lang="en-US" dirty="0"/>
              <a:t>For Future Collaborations—Contact: </a:t>
            </a:r>
          </a:p>
          <a:p>
            <a:pPr marL="0" indent="0">
              <a:buNone/>
            </a:pPr>
            <a:r>
              <a:rPr lang="en-US" dirty="0"/>
              <a:t>Mohammad Ahsan Achakzai			Dr. Faisal Khan</a:t>
            </a:r>
          </a:p>
          <a:p>
            <a:pPr marL="0" indent="0">
              <a:buNone/>
            </a:pPr>
            <a:r>
              <a:rPr lang="en-US" dirty="0"/>
              <a:t>Assistant Professor &amp; Chair 			Pro-Vice Chancellor	</a:t>
            </a:r>
          </a:p>
          <a:p>
            <a:pPr marL="0" indent="0">
              <a:buNone/>
            </a:pPr>
            <a:r>
              <a:rPr lang="en-US" dirty="0"/>
              <a:t>Department of Economics 			BUITEMS</a:t>
            </a:r>
          </a:p>
          <a:p>
            <a:pPr marL="0" indent="0">
              <a:buNone/>
            </a:pPr>
            <a:r>
              <a:rPr lang="en-US" dirty="0">
                <a:hlinkClick r:id="rId2"/>
              </a:rPr>
              <a:t>Mohammad.ahsan@buitms.edu.pk</a:t>
            </a:r>
            <a:r>
              <a:rPr lang="en-US" dirty="0"/>
              <a:t>		</a:t>
            </a:r>
            <a:r>
              <a:rPr lang="en-US" dirty="0">
                <a:hlinkClick r:id="rId3"/>
              </a:rPr>
              <a:t>pvc@buitms.edu.pk</a:t>
            </a:r>
            <a:r>
              <a:rPr lang="en-US" dirty="0"/>
              <a:t> 	</a:t>
            </a:r>
          </a:p>
          <a:p>
            <a:pPr marL="0" indent="0">
              <a:buNone/>
            </a:pPr>
            <a:endParaRPr lang="en-US" dirty="0"/>
          </a:p>
        </p:txBody>
      </p:sp>
    </p:spTree>
    <p:extLst>
      <p:ext uri="{BB962C8B-B14F-4D97-AF65-F5344CB8AC3E}">
        <p14:creationId xmlns:p14="http://schemas.microsoft.com/office/powerpoint/2010/main" val="41730001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8921F-30C5-4FD0-9A49-1958FFE29571}"/>
              </a:ext>
            </a:extLst>
          </p:cNvPr>
          <p:cNvSpPr>
            <a:spLocks noGrp="1"/>
          </p:cNvSpPr>
          <p:nvPr>
            <p:ph type="title"/>
          </p:nvPr>
        </p:nvSpPr>
        <p:spPr/>
        <p:txBody>
          <a:bodyPr/>
          <a:lstStyle/>
          <a:p>
            <a:r>
              <a:rPr lang="en-US" dirty="0"/>
              <a:t>           BUITEMS—COVID-19 Strategy </a:t>
            </a:r>
          </a:p>
        </p:txBody>
      </p:sp>
      <p:sp>
        <p:nvSpPr>
          <p:cNvPr id="3" name="Content Placeholder 2">
            <a:extLst>
              <a:ext uri="{FF2B5EF4-FFF2-40B4-BE49-F238E27FC236}">
                <a16:creationId xmlns:a16="http://schemas.microsoft.com/office/drawing/2014/main" id="{0EE6685B-98AF-4138-8F2E-E84FD9A3CE81}"/>
              </a:ext>
            </a:extLst>
          </p:cNvPr>
          <p:cNvSpPr>
            <a:spLocks noGrp="1"/>
          </p:cNvSpPr>
          <p:nvPr>
            <p:ph idx="1"/>
          </p:nvPr>
        </p:nvSpPr>
        <p:spPr/>
        <p:txBody>
          <a:bodyPr/>
          <a:lstStyle/>
          <a:p>
            <a:r>
              <a:rPr lang="en-US" dirty="0"/>
              <a:t>BUITEMS stands together with Global Community to fight Covid-19 and play its role in continuing the learning processes and research; support government with policy frameworks; encourage other educational institutions to continue online education and support them in the process; collaborate with national, regional and international educational institutions and support community to understand the Pandemic and preventive measures.  </a:t>
            </a:r>
          </a:p>
        </p:txBody>
      </p:sp>
      <p:pic>
        <p:nvPicPr>
          <p:cNvPr id="4" name="Picture 3">
            <a:extLst>
              <a:ext uri="{FF2B5EF4-FFF2-40B4-BE49-F238E27FC236}">
                <a16:creationId xmlns:a16="http://schemas.microsoft.com/office/drawing/2014/main" id="{526DF0C3-2EA6-4E15-933D-194BB6D49FC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354468"/>
            <a:ext cx="1400797" cy="1471157"/>
          </a:xfrm>
          <a:prstGeom prst="rect">
            <a:avLst/>
          </a:prstGeom>
        </p:spPr>
      </p:pic>
    </p:spTree>
    <p:extLst>
      <p:ext uri="{BB962C8B-B14F-4D97-AF65-F5344CB8AC3E}">
        <p14:creationId xmlns:p14="http://schemas.microsoft.com/office/powerpoint/2010/main" val="8940294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9E89EB5-746A-4CA0-ADE8-1244C762BE0D}"/>
              </a:ext>
            </a:extLst>
          </p:cNvPr>
          <p:cNvSpPr>
            <a:spLocks noGrp="1"/>
          </p:cNvSpPr>
          <p:nvPr>
            <p:ph idx="1"/>
          </p:nvPr>
        </p:nvSpPr>
        <p:spPr/>
        <p:txBody>
          <a:bodyPr/>
          <a:lstStyle/>
          <a:p>
            <a:r>
              <a:rPr lang="en-US" dirty="0"/>
              <a:t>Despite financial constraints—Within weeks BUITEMS acquired Microsoft Office 365 and created accounts for all its students, faculty and staff. </a:t>
            </a:r>
          </a:p>
          <a:p>
            <a:r>
              <a:rPr lang="en-US" dirty="0"/>
              <a:t>Trained Deans, Department Chairs and Program coordinators on the effective use of Microsoft Office for Online classes.</a:t>
            </a:r>
          </a:p>
          <a:p>
            <a:r>
              <a:rPr lang="en-US" dirty="0"/>
              <a:t>Department Chairs then trained their faculties and students; semester wise—starting with the 8</a:t>
            </a:r>
            <a:r>
              <a:rPr lang="en-US" baseline="30000" dirty="0"/>
              <a:t>th</a:t>
            </a:r>
            <a:r>
              <a:rPr lang="en-US" dirty="0"/>
              <a:t> Semester Undergraduate students. </a:t>
            </a:r>
          </a:p>
        </p:txBody>
      </p:sp>
      <p:sp>
        <p:nvSpPr>
          <p:cNvPr id="4" name="Title 1">
            <a:extLst>
              <a:ext uri="{FF2B5EF4-FFF2-40B4-BE49-F238E27FC236}">
                <a16:creationId xmlns:a16="http://schemas.microsoft.com/office/drawing/2014/main" id="{088BFEBD-515F-4F1F-BBA7-0B1FA5437B04}"/>
              </a:ext>
            </a:extLst>
          </p:cNvPr>
          <p:cNvSpPr>
            <a:spLocks noGrp="1"/>
          </p:cNvSpPr>
          <p:nvPr>
            <p:ph type="title"/>
          </p:nvPr>
        </p:nvSpPr>
        <p:spPr>
          <a:xfrm>
            <a:off x="838200" y="365125"/>
            <a:ext cx="10515600" cy="1325563"/>
          </a:xfrm>
        </p:spPr>
        <p:txBody>
          <a:bodyPr/>
          <a:lstStyle/>
          <a:p>
            <a:r>
              <a:rPr lang="en-US" dirty="0"/>
              <a:t>           BUITEMS—Online Teaching Strategy </a:t>
            </a:r>
          </a:p>
        </p:txBody>
      </p:sp>
      <p:pic>
        <p:nvPicPr>
          <p:cNvPr id="5" name="Picture 4">
            <a:extLst>
              <a:ext uri="{FF2B5EF4-FFF2-40B4-BE49-F238E27FC236}">
                <a16:creationId xmlns:a16="http://schemas.microsoft.com/office/drawing/2014/main" id="{4200A2AC-A117-4C8B-BDA6-566E5983C57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354468"/>
            <a:ext cx="1400797" cy="1471157"/>
          </a:xfrm>
          <a:prstGeom prst="rect">
            <a:avLst/>
          </a:prstGeom>
        </p:spPr>
      </p:pic>
    </p:spTree>
    <p:extLst>
      <p:ext uri="{BB962C8B-B14F-4D97-AF65-F5344CB8AC3E}">
        <p14:creationId xmlns:p14="http://schemas.microsoft.com/office/powerpoint/2010/main" val="22851224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3009EC-E023-41AC-BA4C-815BBF26534B}"/>
              </a:ext>
            </a:extLst>
          </p:cNvPr>
          <p:cNvSpPr>
            <a:spLocks noGrp="1"/>
          </p:cNvSpPr>
          <p:nvPr>
            <p:ph type="title"/>
          </p:nvPr>
        </p:nvSpPr>
        <p:spPr/>
        <p:txBody>
          <a:bodyPr/>
          <a:lstStyle/>
          <a:p>
            <a:r>
              <a:rPr lang="en-US" dirty="0"/>
              <a:t> 	    BUITEMS—Online Teaching Strategy 		    Continued…..</a:t>
            </a:r>
          </a:p>
        </p:txBody>
      </p:sp>
      <p:sp>
        <p:nvSpPr>
          <p:cNvPr id="3" name="Content Placeholder 2">
            <a:extLst>
              <a:ext uri="{FF2B5EF4-FFF2-40B4-BE49-F238E27FC236}">
                <a16:creationId xmlns:a16="http://schemas.microsoft.com/office/drawing/2014/main" id="{64AA98E5-A785-4743-B598-0E06B50B0916}"/>
              </a:ext>
            </a:extLst>
          </p:cNvPr>
          <p:cNvSpPr>
            <a:spLocks noGrp="1"/>
          </p:cNvSpPr>
          <p:nvPr>
            <p:ph idx="1"/>
          </p:nvPr>
        </p:nvSpPr>
        <p:spPr/>
        <p:txBody>
          <a:bodyPr/>
          <a:lstStyle/>
          <a:p>
            <a:r>
              <a:rPr lang="en-US" dirty="0"/>
              <a:t>As of this week, 8</a:t>
            </a:r>
            <a:r>
              <a:rPr lang="en-US" baseline="30000" dirty="0"/>
              <a:t>th</a:t>
            </a:r>
            <a:r>
              <a:rPr lang="en-US" dirty="0"/>
              <a:t> Semester online classes are in its 6th week. </a:t>
            </a:r>
          </a:p>
          <a:p>
            <a:r>
              <a:rPr lang="en-US" dirty="0"/>
              <a:t>Similarly, after successful experience of online classes of 8</a:t>
            </a:r>
            <a:r>
              <a:rPr lang="en-US" baseline="30000" dirty="0"/>
              <a:t>th</a:t>
            </a:r>
            <a:r>
              <a:rPr lang="en-US" dirty="0"/>
              <a:t> semester, a university wide online student feedback from 8</a:t>
            </a:r>
            <a:r>
              <a:rPr lang="en-US" baseline="30000" dirty="0"/>
              <a:t>th</a:t>
            </a:r>
            <a:r>
              <a:rPr lang="en-US" dirty="0"/>
              <a:t> Semester students  was conducted to improve the learning experience of the students. </a:t>
            </a:r>
          </a:p>
          <a:p>
            <a:r>
              <a:rPr lang="en-US" dirty="0"/>
              <a:t>Thereafter, each week more semesters are added to the online classes. At present, 7</a:t>
            </a:r>
            <a:r>
              <a:rPr lang="en-US" baseline="30000" dirty="0"/>
              <a:t>th</a:t>
            </a:r>
            <a:r>
              <a:rPr lang="en-US" dirty="0"/>
              <a:t>, 6</a:t>
            </a:r>
            <a:r>
              <a:rPr lang="en-US" baseline="30000" dirty="0"/>
              <a:t>th </a:t>
            </a:r>
            <a:r>
              <a:rPr lang="en-US" dirty="0"/>
              <a:t>and 5</a:t>
            </a:r>
            <a:r>
              <a:rPr lang="en-US" baseline="30000" dirty="0"/>
              <a:t>th</a:t>
            </a:r>
            <a:r>
              <a:rPr lang="en-US" dirty="0"/>
              <a:t> Semester classes are underway and arrangements are made to start 4</a:t>
            </a:r>
            <a:r>
              <a:rPr lang="en-US" baseline="30000" dirty="0"/>
              <a:t>th</a:t>
            </a:r>
            <a:r>
              <a:rPr lang="en-US" dirty="0"/>
              <a:t> semester classes this week. </a:t>
            </a:r>
          </a:p>
          <a:p>
            <a:r>
              <a:rPr lang="en-US" dirty="0"/>
              <a:t>By 1</a:t>
            </a:r>
            <a:r>
              <a:rPr lang="en-US" baseline="30000" dirty="0"/>
              <a:t>st</a:t>
            </a:r>
            <a:r>
              <a:rPr lang="en-US" dirty="0"/>
              <a:t> June 2020, BUITEMS expects all its semester/ students to be enrolled in Online classes    </a:t>
            </a:r>
          </a:p>
        </p:txBody>
      </p:sp>
      <p:pic>
        <p:nvPicPr>
          <p:cNvPr id="4" name="Picture 3">
            <a:extLst>
              <a:ext uri="{FF2B5EF4-FFF2-40B4-BE49-F238E27FC236}">
                <a16:creationId xmlns:a16="http://schemas.microsoft.com/office/drawing/2014/main" id="{4FC7594C-5768-4E3C-A1D0-2DDD3CCA8A6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354468"/>
            <a:ext cx="1400797" cy="1471157"/>
          </a:xfrm>
          <a:prstGeom prst="rect">
            <a:avLst/>
          </a:prstGeom>
        </p:spPr>
      </p:pic>
    </p:spTree>
    <p:extLst>
      <p:ext uri="{BB962C8B-B14F-4D97-AF65-F5344CB8AC3E}">
        <p14:creationId xmlns:p14="http://schemas.microsoft.com/office/powerpoint/2010/main" val="10101450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27A38F-CCB1-47DC-BDEF-82946ACDF95C}"/>
              </a:ext>
            </a:extLst>
          </p:cNvPr>
          <p:cNvSpPr>
            <a:spLocks noGrp="1"/>
          </p:cNvSpPr>
          <p:nvPr>
            <p:ph type="title"/>
          </p:nvPr>
        </p:nvSpPr>
        <p:spPr/>
        <p:txBody>
          <a:bodyPr/>
          <a:lstStyle/>
          <a:p>
            <a:r>
              <a:rPr lang="en-US" dirty="0"/>
              <a:t>	   BUITEMS—Online Teaching Strategy 		   Continued…..</a:t>
            </a:r>
          </a:p>
        </p:txBody>
      </p:sp>
      <p:sp>
        <p:nvSpPr>
          <p:cNvPr id="3" name="Content Placeholder 2">
            <a:extLst>
              <a:ext uri="{FF2B5EF4-FFF2-40B4-BE49-F238E27FC236}">
                <a16:creationId xmlns:a16="http://schemas.microsoft.com/office/drawing/2014/main" id="{A36B021C-9FCF-4C1C-A970-484128E51DAA}"/>
              </a:ext>
            </a:extLst>
          </p:cNvPr>
          <p:cNvSpPr>
            <a:spLocks noGrp="1"/>
          </p:cNvSpPr>
          <p:nvPr>
            <p:ph idx="1"/>
          </p:nvPr>
        </p:nvSpPr>
        <p:spPr/>
        <p:txBody>
          <a:bodyPr/>
          <a:lstStyle/>
          <a:p>
            <a:r>
              <a:rPr lang="en-US" dirty="0"/>
              <a:t>BUITEMS faculty is exploring options for online assessment of students and working on:</a:t>
            </a:r>
          </a:p>
          <a:p>
            <a:pPr lvl="2"/>
            <a:r>
              <a:rPr lang="en-US" sz="2800" dirty="0"/>
              <a:t>Online exam development</a:t>
            </a:r>
          </a:p>
          <a:p>
            <a:pPr lvl="2"/>
            <a:r>
              <a:rPr lang="en-US" sz="2800" dirty="0"/>
              <a:t>Term Papers</a:t>
            </a:r>
          </a:p>
          <a:p>
            <a:pPr lvl="2"/>
            <a:r>
              <a:rPr lang="en-US" sz="2800" dirty="0"/>
              <a:t>Research projects </a:t>
            </a:r>
          </a:p>
          <a:p>
            <a:pPr marL="914400" lvl="2" indent="0">
              <a:buNone/>
            </a:pPr>
            <a:endParaRPr lang="en-US" dirty="0"/>
          </a:p>
        </p:txBody>
      </p:sp>
      <p:pic>
        <p:nvPicPr>
          <p:cNvPr id="4" name="Picture 3">
            <a:extLst>
              <a:ext uri="{FF2B5EF4-FFF2-40B4-BE49-F238E27FC236}">
                <a16:creationId xmlns:a16="http://schemas.microsoft.com/office/drawing/2014/main" id="{FD6D894A-13AC-4208-93B2-0571F73F54D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354468"/>
            <a:ext cx="1400797" cy="1471157"/>
          </a:xfrm>
          <a:prstGeom prst="rect">
            <a:avLst/>
          </a:prstGeom>
        </p:spPr>
      </p:pic>
    </p:spTree>
    <p:extLst>
      <p:ext uri="{BB962C8B-B14F-4D97-AF65-F5344CB8AC3E}">
        <p14:creationId xmlns:p14="http://schemas.microsoft.com/office/powerpoint/2010/main" val="8429596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2774E8-72FF-4F7F-B2FF-5A623D3F4503}"/>
              </a:ext>
            </a:extLst>
          </p:cNvPr>
          <p:cNvSpPr>
            <a:spLocks noGrp="1"/>
          </p:cNvSpPr>
          <p:nvPr>
            <p:ph type="title"/>
          </p:nvPr>
        </p:nvSpPr>
        <p:spPr/>
        <p:txBody>
          <a:bodyPr/>
          <a:lstStyle/>
          <a:p>
            <a:r>
              <a:rPr lang="en-US" dirty="0"/>
              <a:t>          BUITEMS—Online Research Strategy</a:t>
            </a:r>
          </a:p>
        </p:txBody>
      </p:sp>
      <p:sp>
        <p:nvSpPr>
          <p:cNvPr id="3" name="Content Placeholder 2">
            <a:extLst>
              <a:ext uri="{FF2B5EF4-FFF2-40B4-BE49-F238E27FC236}">
                <a16:creationId xmlns:a16="http://schemas.microsoft.com/office/drawing/2014/main" id="{6A89E4FD-DCD5-40F0-90EF-D226CFE34481}"/>
              </a:ext>
            </a:extLst>
          </p:cNvPr>
          <p:cNvSpPr>
            <a:spLocks noGrp="1"/>
          </p:cNvSpPr>
          <p:nvPr>
            <p:ph idx="1"/>
          </p:nvPr>
        </p:nvSpPr>
        <p:spPr/>
        <p:txBody>
          <a:bodyPr>
            <a:normAutofit fontScale="92500" lnSpcReduction="10000"/>
          </a:bodyPr>
          <a:lstStyle/>
          <a:p>
            <a:r>
              <a:rPr lang="en-US" dirty="0"/>
              <a:t>BUITEMS Faculty collaborated with their counterparts in other national, regional and international universities and continue to work on different aspects of Covid-19. Some of the engagements are as follows:</a:t>
            </a:r>
          </a:p>
          <a:p>
            <a:pPr marL="514350" indent="-514350">
              <a:buAutoNum type="arabicPeriod"/>
            </a:pPr>
            <a:r>
              <a:rPr lang="en-US" dirty="0"/>
              <a:t>Development of Immunodetection method against COVID-19 coronavirus—BUITEMS Biotechnology Department in Collaboration with University of Management Lahore</a:t>
            </a:r>
          </a:p>
          <a:p>
            <a:pPr marL="514350" indent="-514350">
              <a:buAutoNum type="arabicPeriod"/>
            </a:pPr>
            <a:r>
              <a:rPr lang="en-US" dirty="0"/>
              <a:t>Development of SARS-CoV-2 Detection Kits—BUITEMS Biotechnology Department in Collaboration with CEMB, </a:t>
            </a:r>
            <a:r>
              <a:rPr lang="en-US" dirty="0" err="1"/>
              <a:t>UoP</a:t>
            </a:r>
            <a:r>
              <a:rPr lang="en-US" dirty="0"/>
              <a:t>, Lahore</a:t>
            </a:r>
          </a:p>
          <a:p>
            <a:pPr marL="514350" indent="-514350">
              <a:buAutoNum type="arabicPeriod"/>
            </a:pPr>
            <a:r>
              <a:rPr lang="en-US" dirty="0"/>
              <a:t>Determining SARS-CoV-2 virulence, its possible clinical interventions and vaccine efficacy—BUITEMS Biotechnology Department and Punjab University Lahore and Dr. </a:t>
            </a:r>
            <a:r>
              <a:rPr lang="en-US" dirty="0" err="1"/>
              <a:t>Ishtiaq</a:t>
            </a:r>
            <a:r>
              <a:rPr lang="en-US" dirty="0"/>
              <a:t> </a:t>
            </a:r>
            <a:r>
              <a:rPr lang="en-US" dirty="0" err="1"/>
              <a:t>Qadri</a:t>
            </a:r>
            <a:r>
              <a:rPr lang="en-US" dirty="0"/>
              <a:t> from Kingdom of </a:t>
            </a:r>
            <a:r>
              <a:rPr lang="en-US" dirty="0" err="1"/>
              <a:t>Saudia</a:t>
            </a:r>
            <a:r>
              <a:rPr lang="en-US" dirty="0"/>
              <a:t> Arabia.</a:t>
            </a:r>
          </a:p>
        </p:txBody>
      </p:sp>
      <p:pic>
        <p:nvPicPr>
          <p:cNvPr id="4" name="Picture 3">
            <a:extLst>
              <a:ext uri="{FF2B5EF4-FFF2-40B4-BE49-F238E27FC236}">
                <a16:creationId xmlns:a16="http://schemas.microsoft.com/office/drawing/2014/main" id="{D3F7DECB-3D4D-4BA5-8B7A-6710887BEAB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1452" y="354468"/>
            <a:ext cx="1400797" cy="1471157"/>
          </a:xfrm>
          <a:prstGeom prst="rect">
            <a:avLst/>
          </a:prstGeom>
        </p:spPr>
      </p:pic>
    </p:spTree>
    <p:extLst>
      <p:ext uri="{BB962C8B-B14F-4D97-AF65-F5344CB8AC3E}">
        <p14:creationId xmlns:p14="http://schemas.microsoft.com/office/powerpoint/2010/main" val="34917647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CFF27D-E449-4AF7-B2AB-F7929769606B}"/>
              </a:ext>
            </a:extLst>
          </p:cNvPr>
          <p:cNvSpPr>
            <a:spLocks noGrp="1"/>
          </p:cNvSpPr>
          <p:nvPr>
            <p:ph type="title"/>
          </p:nvPr>
        </p:nvSpPr>
        <p:spPr/>
        <p:txBody>
          <a:bodyPr/>
          <a:lstStyle/>
          <a:p>
            <a:r>
              <a:rPr lang="en-US" dirty="0"/>
              <a:t>	   BUITEMS—Online Research Strategy 		   Continued….</a:t>
            </a:r>
          </a:p>
        </p:txBody>
      </p:sp>
      <p:sp>
        <p:nvSpPr>
          <p:cNvPr id="3" name="Content Placeholder 2">
            <a:extLst>
              <a:ext uri="{FF2B5EF4-FFF2-40B4-BE49-F238E27FC236}">
                <a16:creationId xmlns:a16="http://schemas.microsoft.com/office/drawing/2014/main" id="{CFBB7B0E-0DA6-44DD-A3F0-67734E5872E9}"/>
              </a:ext>
            </a:extLst>
          </p:cNvPr>
          <p:cNvSpPr>
            <a:spLocks noGrp="1"/>
          </p:cNvSpPr>
          <p:nvPr>
            <p:ph idx="1"/>
          </p:nvPr>
        </p:nvSpPr>
        <p:spPr/>
        <p:txBody>
          <a:bodyPr>
            <a:normAutofit fontScale="92500" lnSpcReduction="10000"/>
          </a:bodyPr>
          <a:lstStyle/>
          <a:p>
            <a:pPr marL="0" indent="0">
              <a:buNone/>
            </a:pPr>
            <a:r>
              <a:rPr lang="en-US" dirty="0"/>
              <a:t>4. BUITEMS Vent I: Indigenous Ventilator—BUITEMS Electronics Engineering Department (in Testing Phase)</a:t>
            </a:r>
          </a:p>
          <a:p>
            <a:pPr marL="0" indent="0">
              <a:buNone/>
            </a:pPr>
            <a:r>
              <a:rPr lang="en-US" dirty="0"/>
              <a:t>5. Contact Tracer App—BUITEMS Faculty of Information Technology in collaboration with Government of Balochistan </a:t>
            </a:r>
          </a:p>
          <a:p>
            <a:pPr marL="0" indent="0">
              <a:buNone/>
            </a:pPr>
            <a:r>
              <a:rPr lang="en-US" dirty="0"/>
              <a:t>6. Screening and Simulation of Highly Specific Antiviral Agents in Natural Plants Existing in the Northern Ecosystem Balochistan: Implications to Curb Covid-19—BUITEMS Biotechnology Department—Project submitted to Pakistan Science Foundation Islamabad</a:t>
            </a:r>
          </a:p>
          <a:p>
            <a:pPr marL="0" indent="0">
              <a:buNone/>
            </a:pPr>
            <a:r>
              <a:rPr lang="en-US" dirty="0"/>
              <a:t>7. Detection of SARS-CoV-2 virus using isothermal loop-mediated isotheral amplifications (LAMP) method in Balochistan—BUITEMS Microbiology Department in collaboration with Karolinska Institute Sweden  </a:t>
            </a:r>
          </a:p>
        </p:txBody>
      </p:sp>
      <p:pic>
        <p:nvPicPr>
          <p:cNvPr id="4" name="Picture 3">
            <a:extLst>
              <a:ext uri="{FF2B5EF4-FFF2-40B4-BE49-F238E27FC236}">
                <a16:creationId xmlns:a16="http://schemas.microsoft.com/office/drawing/2014/main" id="{10015E19-991F-4252-AC7B-CDA93846C18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1452" y="354468"/>
            <a:ext cx="1400797" cy="1471157"/>
          </a:xfrm>
          <a:prstGeom prst="rect">
            <a:avLst/>
          </a:prstGeom>
        </p:spPr>
      </p:pic>
    </p:spTree>
    <p:extLst>
      <p:ext uri="{BB962C8B-B14F-4D97-AF65-F5344CB8AC3E}">
        <p14:creationId xmlns:p14="http://schemas.microsoft.com/office/powerpoint/2010/main" val="39220010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2533C5-1435-46C0-8FF2-E0D13FA4753C}"/>
              </a:ext>
            </a:extLst>
          </p:cNvPr>
          <p:cNvSpPr>
            <a:spLocks noGrp="1"/>
          </p:cNvSpPr>
          <p:nvPr>
            <p:ph type="title"/>
          </p:nvPr>
        </p:nvSpPr>
        <p:spPr/>
        <p:txBody>
          <a:bodyPr/>
          <a:lstStyle/>
          <a:p>
            <a:r>
              <a:rPr lang="en-US" dirty="0"/>
              <a:t>	   BUITEMS—Online Research Strategy 		   Continued….</a:t>
            </a:r>
          </a:p>
        </p:txBody>
      </p:sp>
      <p:sp>
        <p:nvSpPr>
          <p:cNvPr id="3" name="Content Placeholder 2">
            <a:extLst>
              <a:ext uri="{FF2B5EF4-FFF2-40B4-BE49-F238E27FC236}">
                <a16:creationId xmlns:a16="http://schemas.microsoft.com/office/drawing/2014/main" id="{1844A990-B96C-453F-9D74-BC3E9E0CBED0}"/>
              </a:ext>
            </a:extLst>
          </p:cNvPr>
          <p:cNvSpPr>
            <a:spLocks noGrp="1"/>
          </p:cNvSpPr>
          <p:nvPr>
            <p:ph idx="1"/>
          </p:nvPr>
        </p:nvSpPr>
        <p:spPr/>
        <p:txBody>
          <a:bodyPr>
            <a:normAutofit/>
          </a:bodyPr>
          <a:lstStyle/>
          <a:p>
            <a:pPr marL="0" indent="0">
              <a:buNone/>
            </a:pPr>
            <a:r>
              <a:rPr lang="en-US" sz="2600" dirty="0"/>
              <a:t>8. Least Square Estimations with Structural Breaks of Demand-Price Relationship with COVID-19 Preventing-commodities: Pooled Panel Data of Pakistan—BUITEMS Economics Department in Collaboration with Bolan University of Medical and Health Sciences—submitted for publication</a:t>
            </a:r>
          </a:p>
          <a:p>
            <a:pPr marL="0" indent="0">
              <a:buNone/>
            </a:pPr>
            <a:r>
              <a:rPr lang="en-US" sz="2600" dirty="0"/>
              <a:t>9. The Impacts of COVID-19 Pandemic on the Contemporary Global Economic Order: Re-conceptualizing the Theory &amp; Practice of Globalization—BUITEMS Economics Department </a:t>
            </a:r>
          </a:p>
          <a:p>
            <a:pPr marL="0" indent="0">
              <a:buNone/>
            </a:pPr>
            <a:r>
              <a:rPr lang="en-US" sz="2600" dirty="0"/>
              <a:t> </a:t>
            </a:r>
          </a:p>
          <a:p>
            <a:pPr marL="0" indent="0">
              <a:buNone/>
            </a:pPr>
            <a:endParaRPr lang="en-US" sz="2600" dirty="0"/>
          </a:p>
        </p:txBody>
      </p:sp>
      <p:pic>
        <p:nvPicPr>
          <p:cNvPr id="4" name="Picture 3">
            <a:extLst>
              <a:ext uri="{FF2B5EF4-FFF2-40B4-BE49-F238E27FC236}">
                <a16:creationId xmlns:a16="http://schemas.microsoft.com/office/drawing/2014/main" id="{BF8DE105-BD85-4C4A-BFE1-CF8AAD97890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1452" y="354468"/>
            <a:ext cx="1400797" cy="1471157"/>
          </a:xfrm>
          <a:prstGeom prst="rect">
            <a:avLst/>
          </a:prstGeom>
        </p:spPr>
      </p:pic>
    </p:spTree>
    <p:extLst>
      <p:ext uri="{BB962C8B-B14F-4D97-AF65-F5344CB8AC3E}">
        <p14:creationId xmlns:p14="http://schemas.microsoft.com/office/powerpoint/2010/main" val="6694823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B978C1-FE4A-447E-A833-F3F8F545D8CF}"/>
              </a:ext>
            </a:extLst>
          </p:cNvPr>
          <p:cNvSpPr>
            <a:spLocks noGrp="1"/>
          </p:cNvSpPr>
          <p:nvPr>
            <p:ph type="title"/>
          </p:nvPr>
        </p:nvSpPr>
        <p:spPr/>
        <p:txBody>
          <a:bodyPr/>
          <a:lstStyle/>
          <a:p>
            <a:r>
              <a:rPr lang="en-US" dirty="0"/>
              <a:t>	   BUITEMS—Community Engagement</a:t>
            </a:r>
          </a:p>
        </p:txBody>
      </p:sp>
      <p:sp>
        <p:nvSpPr>
          <p:cNvPr id="3" name="Content Placeholder 2">
            <a:extLst>
              <a:ext uri="{FF2B5EF4-FFF2-40B4-BE49-F238E27FC236}">
                <a16:creationId xmlns:a16="http://schemas.microsoft.com/office/drawing/2014/main" id="{82C5C394-79AA-496E-A1A3-44C27C8DFD0D}"/>
              </a:ext>
            </a:extLst>
          </p:cNvPr>
          <p:cNvSpPr>
            <a:spLocks noGrp="1"/>
          </p:cNvSpPr>
          <p:nvPr>
            <p:ph idx="1"/>
          </p:nvPr>
        </p:nvSpPr>
        <p:spPr/>
        <p:txBody>
          <a:bodyPr/>
          <a:lstStyle/>
          <a:p>
            <a:r>
              <a:rPr lang="en-US" dirty="0"/>
              <a:t>Establishment of COVID-19 Diagnostic Lab in Balochistan—BUITEMS in collaboration with Government of Balochistan</a:t>
            </a:r>
          </a:p>
          <a:p>
            <a:r>
              <a:rPr lang="en-US" dirty="0"/>
              <a:t>Balochistan Command &amp; Operation Center (BCOC) Forecasting Unit—BUITEMS Faculty of ICT and A&amp;BS working on Model Projections </a:t>
            </a:r>
          </a:p>
          <a:p>
            <a:endParaRPr lang="en-US" dirty="0"/>
          </a:p>
        </p:txBody>
      </p:sp>
      <p:pic>
        <p:nvPicPr>
          <p:cNvPr id="4" name="Picture 3">
            <a:extLst>
              <a:ext uri="{FF2B5EF4-FFF2-40B4-BE49-F238E27FC236}">
                <a16:creationId xmlns:a16="http://schemas.microsoft.com/office/drawing/2014/main" id="{0BBD3CAA-E784-4C7D-9596-D9E55CA01B2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1452" y="354468"/>
            <a:ext cx="1400797" cy="1471157"/>
          </a:xfrm>
          <a:prstGeom prst="rect">
            <a:avLst/>
          </a:prstGeom>
        </p:spPr>
      </p:pic>
    </p:spTree>
    <p:extLst>
      <p:ext uri="{BB962C8B-B14F-4D97-AF65-F5344CB8AC3E}">
        <p14:creationId xmlns:p14="http://schemas.microsoft.com/office/powerpoint/2010/main" val="17990271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108</TotalTime>
  <Words>980</Words>
  <Application>Microsoft Office PowerPoint</Application>
  <PresentationFormat>Widescreen</PresentationFormat>
  <Paragraphs>54</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COUNTERING COVID-19 In Campus</vt:lpstr>
      <vt:lpstr>           BUITEMS—COVID-19 Strategy </vt:lpstr>
      <vt:lpstr>           BUITEMS—Online Teaching Strategy </vt:lpstr>
      <vt:lpstr>      BUITEMS—Online Teaching Strategy       Continued…..</vt:lpstr>
      <vt:lpstr>    BUITEMS—Online Teaching Strategy      Continued…..</vt:lpstr>
      <vt:lpstr>          BUITEMS—Online Research Strategy</vt:lpstr>
      <vt:lpstr>    BUITEMS—Online Research Strategy      Continued….</vt:lpstr>
      <vt:lpstr>    BUITEMS—Online Research Strategy      Continued….</vt:lpstr>
      <vt:lpstr>    BUITEMS—Community Engagement</vt:lpstr>
      <vt:lpstr>           BUITEMS— Way Forward</vt:lpstr>
      <vt:lpstr>          BUITEMS— Way Forward Continued….</vt:lpstr>
      <vt:lpstr>           BUITEMS— Way Forward Continued….</vt:lpstr>
      <vt:lpstr>Thank you—Questions?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COUNTERING COVID-19 In Campus</dc:title>
  <dc:creator>Mohammad Ahsan Achakzai</dc:creator>
  <cp:lastModifiedBy>Mohammad Ahsan Achakzai</cp:lastModifiedBy>
  <cp:revision>14</cp:revision>
  <dcterms:created xsi:type="dcterms:W3CDTF">2020-05-17T08:19:16Z</dcterms:created>
  <dcterms:modified xsi:type="dcterms:W3CDTF">2020-05-17T10:08:12Z</dcterms:modified>
</cp:coreProperties>
</file>